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56"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0" r:id="rId19"/>
    <p:sldId id="273" r:id="rId20"/>
    <p:sldId id="274" r:id="rId21"/>
    <p:sldId id="277" r:id="rId22"/>
    <p:sldId id="278" r:id="rId23"/>
    <p:sldId id="279" r:id="rId24"/>
    <p:sldId id="280" r:id="rId25"/>
    <p:sldId id="276" r:id="rId26"/>
    <p:sldId id="289" r:id="rId27"/>
    <p:sldId id="288" r:id="rId28"/>
    <p:sldId id="281" r:id="rId29"/>
    <p:sldId id="282" r:id="rId30"/>
    <p:sldId id="283" r:id="rId31"/>
    <p:sldId id="287" r:id="rId32"/>
    <p:sldId id="284" r:id="rId33"/>
    <p:sldId id="285" r:id="rId34"/>
    <p:sldId id="286"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5" r:id="rId48"/>
    <p:sldId id="306" r:id="rId49"/>
    <p:sldId id="303" r:id="rId50"/>
    <p:sldId id="30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514600"/>
            <a:ext cx="6629547" cy="1323439"/>
          </a:xfrm>
          <a:prstGeom prst="rect">
            <a:avLst/>
          </a:prstGeom>
          <a:noFill/>
        </p:spPr>
        <p:txBody>
          <a:bodyPr wrap="square" rtlCol="0">
            <a:spAutoFit/>
          </a:bodyPr>
          <a:lstStyle/>
          <a:p>
            <a:pPr algn="ctr"/>
            <a:r>
              <a:rPr lang="en-US" sz="4000" b="1" dirty="0" smtClean="0"/>
              <a:t>UNIT-1 </a:t>
            </a:r>
          </a:p>
          <a:p>
            <a:pPr algn="ctr"/>
            <a:r>
              <a:rPr lang="en-US" sz="4000" b="1" dirty="0" smtClean="0"/>
              <a:t>ELECTRIC HEATING </a:t>
            </a:r>
            <a:endParaRPr lang="en-IN" sz="4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
            <a:ext cx="9144000" cy="5486400"/>
          </a:xfrm>
          <a:prstGeom prst="rect">
            <a:avLst/>
          </a:prstGeom>
          <a:noFill/>
          <a:ln w="9525">
            <a:noFill/>
            <a:miter lim="800000"/>
            <a:headEnd/>
            <a:tailEnd/>
          </a:ln>
          <a:effectLst/>
        </p:spPr>
      </p:pic>
      <p:sp>
        <p:nvSpPr>
          <p:cNvPr id="3" name="Rectangle 2"/>
          <p:cNvSpPr/>
          <p:nvPr/>
        </p:nvSpPr>
        <p:spPr>
          <a:xfrm>
            <a:off x="2514600" y="5943600"/>
            <a:ext cx="3211007" cy="369332"/>
          </a:xfrm>
          <a:prstGeom prst="rect">
            <a:avLst/>
          </a:prstGeom>
        </p:spPr>
        <p:txBody>
          <a:bodyPr wrap="none">
            <a:spAutoFit/>
          </a:bodyPr>
          <a:lstStyle/>
          <a:p>
            <a:pPr algn="ctr"/>
            <a:r>
              <a:rPr lang="en-IN" dirty="0" smtClean="0"/>
              <a:t>Fig.  Indirect Resistance Heating </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1" y="228600"/>
            <a:ext cx="8610600" cy="1200329"/>
          </a:xfrm>
          <a:prstGeom prst="rect">
            <a:avLst/>
          </a:prstGeom>
          <a:noFill/>
        </p:spPr>
        <p:txBody>
          <a:bodyPr wrap="square" rtlCol="0">
            <a:spAutoFit/>
          </a:bodyPr>
          <a:lstStyle/>
          <a:p>
            <a:pPr algn="just"/>
            <a:r>
              <a:rPr lang="en-US" sz="2400" dirty="0" smtClean="0"/>
              <a:t>Overall efficiency of Resistance heating is high and resistance heating method gives good load factor and almost Unity Power Factor. </a:t>
            </a:r>
            <a:endParaRPr lang="en-IN" sz="2400" dirty="0"/>
          </a:p>
        </p:txBody>
      </p:sp>
      <p:sp>
        <p:nvSpPr>
          <p:cNvPr id="3" name="TextBox 2"/>
          <p:cNvSpPr txBox="1"/>
          <p:nvPr/>
        </p:nvSpPr>
        <p:spPr>
          <a:xfrm>
            <a:off x="457200" y="1600200"/>
            <a:ext cx="6253673" cy="1815882"/>
          </a:xfrm>
          <a:prstGeom prst="rect">
            <a:avLst/>
          </a:prstGeom>
          <a:noFill/>
        </p:spPr>
        <p:txBody>
          <a:bodyPr wrap="square" rtlCol="0">
            <a:spAutoFit/>
          </a:bodyPr>
          <a:lstStyle/>
          <a:p>
            <a:r>
              <a:rPr lang="en-US" sz="2800" b="1" dirty="0" smtClean="0"/>
              <a:t>Examples of Direct Resistance Heating:</a:t>
            </a:r>
          </a:p>
          <a:p>
            <a:endParaRPr lang="en-US" sz="2800" dirty="0" smtClean="0"/>
          </a:p>
          <a:p>
            <a:pPr marL="342900" indent="-342900">
              <a:buAutoNum type="arabicPeriod"/>
            </a:pPr>
            <a:r>
              <a:rPr lang="en-US" sz="2800" dirty="0" smtClean="0"/>
              <a:t>Salt bath Furnaces </a:t>
            </a:r>
          </a:p>
          <a:p>
            <a:pPr marL="342900" indent="-342900">
              <a:buAutoNum type="arabicPeriod"/>
            </a:pPr>
            <a:r>
              <a:rPr lang="en-US" sz="2800" dirty="0" smtClean="0"/>
              <a:t>Electrode boiler for water heater</a:t>
            </a:r>
            <a:endParaRPr lang="en-IN" sz="2800" dirty="0"/>
          </a:p>
        </p:txBody>
      </p:sp>
      <p:sp>
        <p:nvSpPr>
          <p:cNvPr id="4" name="TextBox 3"/>
          <p:cNvSpPr txBox="1"/>
          <p:nvPr/>
        </p:nvSpPr>
        <p:spPr>
          <a:xfrm>
            <a:off x="533400" y="3581400"/>
            <a:ext cx="7772400" cy="2677656"/>
          </a:xfrm>
          <a:prstGeom prst="rect">
            <a:avLst/>
          </a:prstGeom>
          <a:noFill/>
        </p:spPr>
        <p:txBody>
          <a:bodyPr wrap="square" rtlCol="0">
            <a:spAutoFit/>
          </a:bodyPr>
          <a:lstStyle/>
          <a:p>
            <a:r>
              <a:rPr lang="en-US" sz="2800" b="1" dirty="0" smtClean="0"/>
              <a:t>Examples of Indirect Resistance Heating:</a:t>
            </a:r>
          </a:p>
          <a:p>
            <a:endParaRPr lang="en-US" sz="2800" dirty="0" smtClean="0"/>
          </a:p>
          <a:p>
            <a:pPr marL="342900" indent="-342900">
              <a:buAutoNum type="arabicPeriod"/>
            </a:pPr>
            <a:r>
              <a:rPr lang="en-US" sz="2800" dirty="0" smtClean="0"/>
              <a:t>Room Heater</a:t>
            </a:r>
          </a:p>
          <a:p>
            <a:pPr marL="342900" indent="-342900">
              <a:buAutoNum type="arabicPeriod"/>
            </a:pPr>
            <a:r>
              <a:rPr lang="en-US" sz="2800" dirty="0" smtClean="0"/>
              <a:t>Hair Drier</a:t>
            </a:r>
          </a:p>
          <a:p>
            <a:pPr marL="342900" indent="-342900">
              <a:buAutoNum type="arabicPeriod"/>
            </a:pPr>
            <a:r>
              <a:rPr lang="en-US" sz="2800" dirty="0" smtClean="0"/>
              <a:t>Soldering Iron</a:t>
            </a:r>
          </a:p>
          <a:p>
            <a:pPr marL="342900" indent="-342900">
              <a:buAutoNum type="arabicPeriod"/>
            </a:pPr>
            <a:r>
              <a:rPr lang="en-US" sz="2800" dirty="0" smtClean="0"/>
              <a:t>Immersion Heater Electric Oven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pPr algn="just"/>
            <a:r>
              <a:rPr lang="en-IN" sz="2400" b="1" dirty="0" smtClean="0"/>
              <a:t>Requirement of a Good Heating Element </a:t>
            </a:r>
          </a:p>
          <a:p>
            <a:pPr algn="just"/>
            <a:r>
              <a:rPr lang="en-IN" sz="2400" dirty="0" smtClean="0"/>
              <a:t>Indirect resistance furnaces use many different types of heating elements for producing heat. A good heating element should have the following properties : </a:t>
            </a:r>
          </a:p>
          <a:p>
            <a:pPr algn="just"/>
            <a:r>
              <a:rPr lang="en-IN" sz="2400" b="1" dirty="0" smtClean="0"/>
              <a:t>(1) High Specific Resistance.  </a:t>
            </a:r>
            <a:r>
              <a:rPr lang="en-IN" sz="2400" dirty="0" smtClean="0"/>
              <a:t>When specific resistance of the material of the wire is high, only short length of it will be required for a particular resistance (and hence heat) or for the same length of the wire and the current, heat produced will be more. </a:t>
            </a:r>
          </a:p>
          <a:p>
            <a:pPr algn="just"/>
            <a:r>
              <a:rPr lang="en-IN" sz="2400" b="1" dirty="0" smtClean="0"/>
              <a:t>(2) High Melting Temperature. </a:t>
            </a:r>
            <a:r>
              <a:rPr lang="en-IN" sz="2400" dirty="0" smtClean="0"/>
              <a:t>If the melting temperature of the heating element is high, it would be possible to obtain higher operating temperatures. </a:t>
            </a:r>
          </a:p>
          <a:p>
            <a:pPr algn="just"/>
            <a:r>
              <a:rPr lang="en-IN" sz="2400" b="1" dirty="0" smtClean="0"/>
              <a:t>(3) Low Temperature Coefficient of Resistance. </a:t>
            </a:r>
            <a:r>
              <a:rPr lang="en-IN" sz="2400" dirty="0" smtClean="0"/>
              <a:t>In case the material has low temperature coefficient of resistance, there would be only small variations in its resistance over its normal range of temperature. Hence, the current drawn by the heating element when cold (</a:t>
            </a:r>
            <a:r>
              <a:rPr lang="en-IN" sz="2400" i="1" dirty="0" smtClean="0"/>
              <a:t>i.e., at start) would be practically the same when it is hot. </a:t>
            </a:r>
          </a:p>
          <a:p>
            <a:pPr algn="just"/>
            <a:r>
              <a:rPr lang="en-IN" sz="2400" b="1" dirty="0" smtClean="0"/>
              <a:t>(4) Oxidising Temperature. </a:t>
            </a:r>
            <a:r>
              <a:rPr lang="en-IN" sz="2400" dirty="0" smtClean="0"/>
              <a:t>Oxidisation temperature of the heating element should be high in order to ensure longer life.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8847"/>
            <a:ext cx="8458200" cy="6278642"/>
          </a:xfrm>
          <a:prstGeom prst="rect">
            <a:avLst/>
          </a:prstGeom>
        </p:spPr>
        <p:txBody>
          <a:bodyPr wrap="square">
            <a:spAutoFit/>
          </a:bodyPr>
          <a:lstStyle/>
          <a:p>
            <a:endParaRPr lang="en-IN" dirty="0" smtClean="0"/>
          </a:p>
          <a:p>
            <a:pPr algn="just"/>
            <a:r>
              <a:rPr lang="en-IN" sz="2400" b="1" dirty="0" smtClean="0"/>
              <a:t>(5) Positive Temperature Coefficient of Resistance. </a:t>
            </a:r>
            <a:r>
              <a:rPr lang="en-IN" sz="2400" dirty="0" smtClean="0"/>
              <a:t>If the temperature coefficient of the resistance of heating element is negative, its resistance will decrease with rise in temperature and it will draw more current which will produce more wattage and hence heat. With more heat, the resistance will decrease further resulting in instability of operation. </a:t>
            </a:r>
          </a:p>
          <a:p>
            <a:pPr algn="just"/>
            <a:r>
              <a:rPr lang="en-IN" sz="2400" b="1" dirty="0" smtClean="0"/>
              <a:t>(6) Ductile. </a:t>
            </a:r>
            <a:r>
              <a:rPr lang="en-IN" sz="2400" dirty="0" smtClean="0"/>
              <a:t>Since the material of the heating elements has to have convenient shapes and sizes, it should have high ductility and flexibility. </a:t>
            </a:r>
          </a:p>
          <a:p>
            <a:pPr algn="just"/>
            <a:r>
              <a:rPr lang="en-IN" sz="2400" b="1" dirty="0" smtClean="0"/>
              <a:t>(7) Mechanical Strength. </a:t>
            </a:r>
            <a:r>
              <a:rPr lang="en-IN" sz="2400" dirty="0" smtClean="0"/>
              <a:t>The material of the heating element should posses high mechanical strength of its own. Usually, different types of alloys are used to get different operating temperatures. For example maximum working temperature of </a:t>
            </a:r>
            <a:r>
              <a:rPr lang="en-IN" sz="2400" i="1" dirty="0" smtClean="0"/>
              <a:t>constant an (45% Ni, 55% Cu) is 400°C, that of </a:t>
            </a:r>
            <a:r>
              <a:rPr lang="en-IN" sz="2400" i="1" dirty="0" err="1" smtClean="0"/>
              <a:t>nichrome</a:t>
            </a:r>
            <a:r>
              <a:rPr lang="en-IN" sz="2400" i="1" dirty="0" smtClean="0"/>
              <a:t> (50%, Ni 20% Cr) is 1150°C, that of </a:t>
            </a:r>
            <a:r>
              <a:rPr lang="en-IN" sz="2400" i="1" dirty="0" err="1" smtClean="0"/>
              <a:t>Kantha</a:t>
            </a:r>
            <a:r>
              <a:rPr lang="en-IN" sz="2400" i="1" dirty="0" smtClean="0"/>
              <a:t> (70% Fe, 25% Cr, 5% Al) is 1200° C and that of silicon carbide is 1450°C.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915400" cy="6247864"/>
          </a:xfrm>
          <a:prstGeom prst="rect">
            <a:avLst/>
          </a:prstGeom>
        </p:spPr>
        <p:txBody>
          <a:bodyPr wrap="square">
            <a:spAutoFit/>
          </a:bodyPr>
          <a:lstStyle/>
          <a:p>
            <a:pPr algn="just"/>
            <a:r>
              <a:rPr lang="en-IN" sz="4000" dirty="0" smtClean="0">
                <a:latin typeface="Times New Roman" pitchFamily="18" charset="0"/>
                <a:cs typeface="Times New Roman" pitchFamily="18" charset="0"/>
              </a:rPr>
              <a:t>Some of the factors responsible for  failure  of heating element are : </a:t>
            </a:r>
          </a:p>
          <a:p>
            <a:pPr algn="just"/>
            <a:r>
              <a:rPr lang="en-IN" sz="4000" b="1" dirty="0" smtClean="0">
                <a:latin typeface="Times New Roman" pitchFamily="18" charset="0"/>
                <a:cs typeface="Times New Roman" pitchFamily="18" charset="0"/>
              </a:rPr>
              <a:t>(1) Formation of hot spots </a:t>
            </a:r>
            <a:r>
              <a:rPr lang="en-IN" sz="4000" dirty="0" smtClean="0">
                <a:latin typeface="Times New Roman" pitchFamily="18" charset="0"/>
                <a:cs typeface="Times New Roman" pitchFamily="18" charset="0"/>
              </a:rPr>
              <a:t>which shine   brighter during operation</a:t>
            </a:r>
          </a:p>
          <a:p>
            <a:pPr algn="just"/>
            <a:endParaRPr lang="en-IN" sz="4000" b="1" dirty="0" smtClean="0">
              <a:latin typeface="Times New Roman" pitchFamily="18" charset="0"/>
              <a:cs typeface="Times New Roman" pitchFamily="18" charset="0"/>
            </a:endParaRPr>
          </a:p>
          <a:p>
            <a:pPr algn="just"/>
            <a:r>
              <a:rPr lang="en-IN" sz="4000" b="1" dirty="0" smtClean="0">
                <a:latin typeface="Times New Roman" pitchFamily="18" charset="0"/>
                <a:cs typeface="Times New Roman" pitchFamily="18" charset="0"/>
              </a:rPr>
              <a:t>(2) Oxidation </a:t>
            </a:r>
          </a:p>
          <a:p>
            <a:pPr algn="just"/>
            <a:endParaRPr lang="en-IN" sz="4000" b="1" dirty="0" smtClean="0">
              <a:latin typeface="Times New Roman" pitchFamily="18" charset="0"/>
              <a:cs typeface="Times New Roman" pitchFamily="18" charset="0"/>
            </a:endParaRPr>
          </a:p>
          <a:p>
            <a:pPr algn="just"/>
            <a:r>
              <a:rPr lang="en-IN" sz="4000" b="1" dirty="0" smtClean="0">
                <a:latin typeface="Times New Roman" pitchFamily="18" charset="0"/>
                <a:cs typeface="Times New Roman" pitchFamily="18" charset="0"/>
              </a:rPr>
              <a:t>(3) Corrosion </a:t>
            </a:r>
          </a:p>
          <a:p>
            <a:pPr algn="just"/>
            <a:endParaRPr lang="en-IN" sz="4000" b="1" dirty="0" smtClean="0">
              <a:latin typeface="Times New Roman" pitchFamily="18" charset="0"/>
              <a:cs typeface="Times New Roman" pitchFamily="18" charset="0"/>
            </a:endParaRPr>
          </a:p>
          <a:p>
            <a:pPr algn="just"/>
            <a:r>
              <a:rPr lang="en-IN" sz="4000" b="1" dirty="0" smtClean="0">
                <a:latin typeface="Times New Roman" pitchFamily="18" charset="0"/>
                <a:cs typeface="Times New Roman" pitchFamily="18" charset="0"/>
              </a:rPr>
              <a:t>(4) Mechanical failure </a:t>
            </a:r>
            <a:endParaRPr lang="en-IN"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534400" cy="5386090"/>
          </a:xfrm>
          <a:prstGeom prst="rect">
            <a:avLst/>
          </a:prstGeom>
        </p:spPr>
        <p:txBody>
          <a:bodyPr wrap="square">
            <a:spAutoFit/>
          </a:bodyPr>
          <a:lstStyle/>
          <a:p>
            <a:pPr algn="just"/>
            <a:r>
              <a:rPr lang="en-IN" sz="3200" b="1" dirty="0" smtClean="0"/>
              <a:t>Design of Heating Element</a:t>
            </a:r>
          </a:p>
          <a:p>
            <a:pPr algn="just"/>
            <a:r>
              <a:rPr lang="en-IN" sz="2400" b="1" dirty="0" smtClean="0"/>
              <a:t> </a:t>
            </a:r>
          </a:p>
          <a:p>
            <a:pPr algn="just"/>
            <a:r>
              <a:rPr lang="en-IN" sz="2400" dirty="0" smtClean="0"/>
              <a:t>Normally, wires of circular cross-section or rectangular conducting ribbons are used as heating elements. </a:t>
            </a:r>
          </a:p>
          <a:p>
            <a:pPr algn="just"/>
            <a:endParaRPr lang="en-IN" sz="2400" dirty="0" smtClean="0"/>
          </a:p>
          <a:p>
            <a:pPr algn="just"/>
            <a:r>
              <a:rPr lang="en-IN" sz="2400" dirty="0" smtClean="0"/>
              <a:t>Under steady-state conditions, a heating element dissipates as much heat from its surface as it receives the power from the electric supply. </a:t>
            </a:r>
          </a:p>
          <a:p>
            <a:pPr algn="just"/>
            <a:endParaRPr lang="en-IN" sz="2400" dirty="0" smtClean="0"/>
          </a:p>
          <a:p>
            <a:pPr algn="just"/>
            <a:r>
              <a:rPr lang="en-IN" sz="2400" dirty="0" smtClean="0"/>
              <a:t>If </a:t>
            </a:r>
            <a:r>
              <a:rPr lang="en-IN" sz="2400" i="1" dirty="0" smtClean="0"/>
              <a:t>P is the power input and H is the heat dissipated by radiation, then P = H under steady-state conditions. </a:t>
            </a:r>
          </a:p>
          <a:p>
            <a:pPr algn="just"/>
            <a:endParaRPr lang="en-IN" sz="2400" dirty="0" smtClean="0"/>
          </a:p>
          <a:p>
            <a:pPr algn="just"/>
            <a:r>
              <a:rPr lang="en-IN" sz="2400" dirty="0" smtClean="0"/>
              <a:t>As per Stefan‘s law of radiation, heat radiated by a hot body is given by </a:t>
            </a:r>
            <a:endParaRPr lang="en-IN" sz="2400" dirty="0"/>
          </a:p>
        </p:txBody>
      </p:sp>
      <p:pic>
        <p:nvPicPr>
          <p:cNvPr id="1026" name="Picture 2"/>
          <p:cNvPicPr>
            <a:picLocks noChangeAspect="1" noChangeArrowheads="1"/>
          </p:cNvPicPr>
          <p:nvPr/>
        </p:nvPicPr>
        <p:blipFill>
          <a:blip r:embed="rId2"/>
          <a:srcRect/>
          <a:stretch>
            <a:fillRect/>
          </a:stretch>
        </p:blipFill>
        <p:spPr bwMode="auto">
          <a:xfrm>
            <a:off x="1447800" y="5105400"/>
            <a:ext cx="5857875" cy="1042988"/>
          </a:xfrm>
          <a:prstGeom prst="rect">
            <a:avLst/>
          </a:prstGeom>
          <a:noFill/>
          <a:ln w="9525">
            <a:noFill/>
            <a:miter lim="800000"/>
            <a:headEnd/>
            <a:tailEnd/>
          </a:ln>
          <a:effectLst/>
        </p:spPr>
      </p:pic>
      <p:sp>
        <p:nvSpPr>
          <p:cNvPr id="4" name="Rectangle 3"/>
          <p:cNvSpPr/>
          <p:nvPr/>
        </p:nvSpPr>
        <p:spPr>
          <a:xfrm>
            <a:off x="304800" y="6211669"/>
            <a:ext cx="8382000" cy="646331"/>
          </a:xfrm>
          <a:prstGeom prst="rect">
            <a:avLst/>
          </a:prstGeom>
        </p:spPr>
        <p:txBody>
          <a:bodyPr wrap="square">
            <a:spAutoFit/>
          </a:bodyPr>
          <a:lstStyle/>
          <a:p>
            <a:r>
              <a:rPr lang="en-IN" b="1" dirty="0" smtClean="0"/>
              <a:t>where </a:t>
            </a:r>
            <a:r>
              <a:rPr lang="en-IN" b="1" i="1" dirty="0" smtClean="0"/>
              <a:t>T1 is the temperature of hot body in °K and T2 that of the cold body (or cold surroundings) in °K </a:t>
            </a:r>
            <a:endParaRPr lang="en-IN"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7677150" cy="2276475"/>
          </a:xfrm>
          <a:prstGeom prst="rect">
            <a:avLst/>
          </a:prstGeom>
          <a:noFill/>
          <a:ln w="9525">
            <a:noFill/>
            <a:miter lim="800000"/>
            <a:headEnd/>
            <a:tailEnd/>
          </a:ln>
          <a:effectLst/>
        </p:spPr>
      </p:pic>
      <p:sp>
        <p:nvSpPr>
          <p:cNvPr id="3" name="Rectangle 2"/>
          <p:cNvSpPr/>
          <p:nvPr/>
        </p:nvSpPr>
        <p:spPr>
          <a:xfrm>
            <a:off x="304800" y="2413338"/>
            <a:ext cx="8305800" cy="2031325"/>
          </a:xfrm>
          <a:prstGeom prst="rect">
            <a:avLst/>
          </a:prstGeom>
        </p:spPr>
        <p:txBody>
          <a:bodyPr wrap="square">
            <a:spAutoFit/>
          </a:bodyPr>
          <a:lstStyle/>
          <a:p>
            <a:r>
              <a:rPr lang="en-IN" dirty="0" smtClean="0"/>
              <a:t>Total surface area of the wire of the element = (</a:t>
            </a:r>
            <a:r>
              <a:rPr lang="en-IN" dirty="0" err="1" smtClean="0"/>
              <a:t>Π</a:t>
            </a:r>
            <a:r>
              <a:rPr lang="en-IN" i="1" dirty="0" err="1" smtClean="0"/>
              <a:t>d</a:t>
            </a:r>
            <a:r>
              <a:rPr lang="en-IN" i="1" dirty="0" smtClean="0"/>
              <a:t>) × l………………………………(</a:t>
            </a:r>
            <a:r>
              <a:rPr lang="en-IN" i="1" dirty="0" err="1" smtClean="0"/>
              <a:t>i</a:t>
            </a:r>
            <a:r>
              <a:rPr lang="en-IN" i="1" dirty="0" smtClean="0"/>
              <a:t>)</a:t>
            </a:r>
          </a:p>
          <a:p>
            <a:endParaRPr lang="en-IN" i="1" dirty="0" smtClean="0"/>
          </a:p>
          <a:p>
            <a:r>
              <a:rPr lang="en-IN" dirty="0" smtClean="0"/>
              <a:t>If </a:t>
            </a:r>
            <a:r>
              <a:rPr lang="en-IN" i="1" dirty="0" smtClean="0"/>
              <a:t>H is the heat dissipated by radiation per second per unit surface area of the wire, then</a:t>
            </a:r>
          </a:p>
          <a:p>
            <a:endParaRPr lang="en-IN" i="1" dirty="0" smtClean="0"/>
          </a:p>
          <a:p>
            <a:r>
              <a:rPr lang="en-IN" i="1" dirty="0" smtClean="0"/>
              <a:t> heat radiated per second = (</a:t>
            </a:r>
            <a:r>
              <a:rPr lang="en-IN" i="1" dirty="0" err="1" smtClean="0"/>
              <a:t>Πd</a:t>
            </a:r>
            <a:r>
              <a:rPr lang="en-IN" i="1" dirty="0" smtClean="0"/>
              <a:t>) × l × H……………(ii) </a:t>
            </a:r>
          </a:p>
          <a:p>
            <a:endParaRPr lang="en-IN" i="1" dirty="0" smtClean="0"/>
          </a:p>
          <a:p>
            <a:r>
              <a:rPr lang="en-IN" dirty="0" smtClean="0"/>
              <a:t>Equating </a:t>
            </a:r>
            <a:r>
              <a:rPr lang="en-IN" b="1" dirty="0" smtClean="0"/>
              <a:t>(</a:t>
            </a:r>
            <a:r>
              <a:rPr lang="en-IN" b="1" i="1" dirty="0" err="1" smtClean="0"/>
              <a:t>i</a:t>
            </a:r>
            <a:r>
              <a:rPr lang="en-IN" b="1" i="1" dirty="0" smtClean="0"/>
              <a:t>) and (ii), we have </a:t>
            </a:r>
            <a:endParaRPr lang="en-IN" dirty="0"/>
          </a:p>
        </p:txBody>
      </p:sp>
      <p:pic>
        <p:nvPicPr>
          <p:cNvPr id="2051" name="Picture 3"/>
          <p:cNvPicPr>
            <a:picLocks noChangeAspect="1" noChangeArrowheads="1"/>
          </p:cNvPicPr>
          <p:nvPr/>
        </p:nvPicPr>
        <p:blipFill>
          <a:blip r:embed="rId3"/>
          <a:srcRect/>
          <a:stretch>
            <a:fillRect/>
          </a:stretch>
        </p:blipFill>
        <p:spPr bwMode="auto">
          <a:xfrm>
            <a:off x="457200" y="4800600"/>
            <a:ext cx="7886700" cy="10572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153400" cy="923330"/>
          </a:xfrm>
          <a:prstGeom prst="rect">
            <a:avLst/>
          </a:prstGeom>
        </p:spPr>
        <p:txBody>
          <a:bodyPr wrap="square">
            <a:spAutoFit/>
          </a:bodyPr>
          <a:lstStyle/>
          <a:p>
            <a:r>
              <a:rPr lang="en-IN" dirty="0" smtClean="0"/>
              <a:t>We can find the values of </a:t>
            </a:r>
            <a:r>
              <a:rPr lang="en-IN" i="1" dirty="0" smtClean="0"/>
              <a:t>l and d from Eq. </a:t>
            </a:r>
            <a:r>
              <a:rPr lang="en-IN" b="1" i="1" dirty="0" smtClean="0"/>
              <a:t>(</a:t>
            </a:r>
            <a:r>
              <a:rPr lang="en-IN" b="1" i="1" dirty="0" err="1" smtClean="0"/>
              <a:t>i</a:t>
            </a:r>
            <a:r>
              <a:rPr lang="en-IN" b="1" i="1" dirty="0" smtClean="0"/>
              <a:t>) and (iii) given above. </a:t>
            </a:r>
          </a:p>
          <a:p>
            <a:r>
              <a:rPr lang="en-IN" dirty="0" smtClean="0"/>
              <a:t>Ribbon Type Element </a:t>
            </a:r>
          </a:p>
          <a:p>
            <a:r>
              <a:rPr lang="en-IN" dirty="0" smtClean="0"/>
              <a:t>If w is the width of the ribbon and </a:t>
            </a:r>
            <a:r>
              <a:rPr lang="en-IN" i="1" dirty="0" smtClean="0"/>
              <a:t>t its thickness, then </a:t>
            </a:r>
            <a:endParaRPr lang="en-IN" dirty="0"/>
          </a:p>
        </p:txBody>
      </p:sp>
      <p:pic>
        <p:nvPicPr>
          <p:cNvPr id="3074" name="Picture 2"/>
          <p:cNvPicPr>
            <a:picLocks noChangeAspect="1" noChangeArrowheads="1"/>
          </p:cNvPicPr>
          <p:nvPr/>
        </p:nvPicPr>
        <p:blipFill>
          <a:blip r:embed="rId2"/>
          <a:srcRect/>
          <a:stretch>
            <a:fillRect/>
          </a:stretch>
        </p:blipFill>
        <p:spPr bwMode="auto">
          <a:xfrm>
            <a:off x="381000" y="1295400"/>
            <a:ext cx="6019800" cy="1228725"/>
          </a:xfrm>
          <a:prstGeom prst="rect">
            <a:avLst/>
          </a:prstGeom>
          <a:noFill/>
          <a:ln w="9525">
            <a:noFill/>
            <a:miter lim="800000"/>
            <a:headEnd/>
            <a:tailEnd/>
          </a:ln>
          <a:effectLst/>
        </p:spPr>
      </p:pic>
      <p:sp>
        <p:nvSpPr>
          <p:cNvPr id="4" name="Rectangle 3"/>
          <p:cNvSpPr/>
          <p:nvPr/>
        </p:nvSpPr>
        <p:spPr>
          <a:xfrm>
            <a:off x="685800" y="3105835"/>
            <a:ext cx="8001000" cy="369332"/>
          </a:xfrm>
          <a:prstGeom prst="rect">
            <a:avLst/>
          </a:prstGeom>
        </p:spPr>
        <p:txBody>
          <a:bodyPr wrap="square">
            <a:spAutoFit/>
          </a:bodyPr>
          <a:lstStyle/>
          <a:p>
            <a:r>
              <a:rPr lang="en-IN" dirty="0" smtClean="0"/>
              <a:t>Heat lost from ribbon surface = 2</a:t>
            </a:r>
            <a:r>
              <a:rPr lang="en-IN" i="1" dirty="0" smtClean="0"/>
              <a:t>wl H (neglecting the side area 2tl ) </a:t>
            </a:r>
            <a:endParaRPr lang="en-IN" dirty="0"/>
          </a:p>
        </p:txBody>
      </p:sp>
      <p:pic>
        <p:nvPicPr>
          <p:cNvPr id="3075" name="Picture 3"/>
          <p:cNvPicPr>
            <a:picLocks noChangeAspect="1" noChangeArrowheads="1"/>
          </p:cNvPicPr>
          <p:nvPr/>
        </p:nvPicPr>
        <p:blipFill>
          <a:blip r:embed="rId3"/>
          <a:srcRect/>
          <a:stretch>
            <a:fillRect/>
          </a:stretch>
        </p:blipFill>
        <p:spPr bwMode="auto">
          <a:xfrm>
            <a:off x="1066801" y="3886200"/>
            <a:ext cx="5410200" cy="1095375"/>
          </a:xfrm>
          <a:prstGeom prst="rect">
            <a:avLst/>
          </a:prstGeom>
          <a:noFill/>
          <a:ln w="9525">
            <a:noFill/>
            <a:miter lim="800000"/>
            <a:headEnd/>
            <a:tailEnd/>
          </a:ln>
          <a:effectLst/>
        </p:spPr>
      </p:pic>
      <p:sp>
        <p:nvSpPr>
          <p:cNvPr id="6" name="Rectangle 5"/>
          <p:cNvSpPr/>
          <p:nvPr/>
        </p:nvSpPr>
        <p:spPr>
          <a:xfrm>
            <a:off x="533400" y="5410200"/>
            <a:ext cx="7086600" cy="646331"/>
          </a:xfrm>
          <a:prstGeom prst="rect">
            <a:avLst/>
          </a:prstGeom>
        </p:spPr>
        <p:txBody>
          <a:bodyPr wrap="square">
            <a:spAutoFit/>
          </a:bodyPr>
          <a:lstStyle/>
          <a:p>
            <a:r>
              <a:rPr lang="en-IN" dirty="0" smtClean="0"/>
              <a:t>Values of </a:t>
            </a:r>
            <a:r>
              <a:rPr lang="en-IN" i="1" dirty="0" smtClean="0"/>
              <a:t>l and w for a given ribbon of thickness t can be found from Eqn. </a:t>
            </a:r>
            <a:r>
              <a:rPr lang="en-IN" b="1" i="1" dirty="0" smtClean="0"/>
              <a:t>(iv) and (v) given above. </a:t>
            </a:r>
            <a:endParaRPr lang="en-IN" dirty="0"/>
          </a:p>
        </p:txBody>
      </p:sp>
      <p:sp>
        <p:nvSpPr>
          <p:cNvPr id="7" name="Rectangle 6"/>
          <p:cNvSpPr/>
          <p:nvPr/>
        </p:nvSpPr>
        <p:spPr>
          <a:xfrm>
            <a:off x="6400800" y="1676400"/>
            <a:ext cx="1276311" cy="369332"/>
          </a:xfrm>
          <a:prstGeom prst="rect">
            <a:avLst/>
          </a:prstGeom>
        </p:spPr>
        <p:txBody>
          <a:bodyPr wrap="none">
            <a:spAutoFit/>
          </a:bodyPr>
          <a:lstStyle/>
          <a:p>
            <a:r>
              <a:rPr lang="en-IN" dirty="0" smtClean="0"/>
              <a:t>……………(iv)</a:t>
            </a:r>
            <a:endParaRPr lang="en-IN" dirty="0"/>
          </a:p>
        </p:txBody>
      </p:sp>
      <p:sp>
        <p:nvSpPr>
          <p:cNvPr id="8" name="Rectangle 7"/>
          <p:cNvSpPr/>
          <p:nvPr/>
        </p:nvSpPr>
        <p:spPr>
          <a:xfrm>
            <a:off x="6400800" y="4267200"/>
            <a:ext cx="1223412" cy="369332"/>
          </a:xfrm>
          <a:prstGeom prst="rect">
            <a:avLst/>
          </a:prstGeom>
        </p:spPr>
        <p:txBody>
          <a:bodyPr wrap="none">
            <a:spAutoFit/>
          </a:bodyPr>
          <a:lstStyle/>
          <a:p>
            <a:r>
              <a:rPr lang="en-IN" dirty="0" smtClean="0"/>
              <a:t>……………(v)</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301055" cy="523220"/>
          </a:xfrm>
          <a:prstGeom prst="rect">
            <a:avLst/>
          </a:prstGeom>
          <a:noFill/>
        </p:spPr>
        <p:txBody>
          <a:bodyPr wrap="none" rtlCol="0">
            <a:spAutoFit/>
          </a:bodyPr>
          <a:lstStyle/>
          <a:p>
            <a:r>
              <a:rPr lang="en-US" sz="2800" dirty="0" smtClean="0"/>
              <a:t>Problem on Design of heating element done in the class</a:t>
            </a:r>
            <a:endParaRPr lang="en-IN"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0"/>
            <a:ext cx="6630918" cy="584775"/>
          </a:xfrm>
          <a:prstGeom prst="rect">
            <a:avLst/>
          </a:prstGeom>
        </p:spPr>
        <p:txBody>
          <a:bodyPr wrap="none">
            <a:spAutoFit/>
          </a:bodyPr>
          <a:lstStyle/>
          <a:p>
            <a:pPr fontAlgn="base"/>
            <a:r>
              <a:rPr lang="en-IN" sz="3200" b="1" dirty="0" smtClean="0"/>
              <a:t>Electric Arc Furnace Working Principle</a:t>
            </a:r>
            <a:endParaRPr lang="en-IN" sz="3200" b="1" dirty="0"/>
          </a:p>
        </p:txBody>
      </p:sp>
      <p:sp>
        <p:nvSpPr>
          <p:cNvPr id="3" name="Rectangle 2"/>
          <p:cNvSpPr/>
          <p:nvPr/>
        </p:nvSpPr>
        <p:spPr>
          <a:xfrm>
            <a:off x="0" y="609600"/>
            <a:ext cx="9144000" cy="6001643"/>
          </a:xfrm>
          <a:prstGeom prst="rect">
            <a:avLst/>
          </a:prstGeom>
        </p:spPr>
        <p:txBody>
          <a:bodyPr wrap="square">
            <a:spAutoFit/>
          </a:bodyPr>
          <a:lstStyle/>
          <a:p>
            <a:pPr algn="just" fontAlgn="base"/>
            <a:r>
              <a:rPr lang="en-IN" sz="2400" dirty="0" smtClean="0"/>
              <a:t>The </a:t>
            </a:r>
            <a:r>
              <a:rPr lang="en-IN" sz="2400" b="1" dirty="0" smtClean="0"/>
              <a:t>electric arc furnace working principle </a:t>
            </a:r>
            <a:r>
              <a:rPr lang="en-IN" sz="2400" dirty="0" smtClean="0"/>
              <a:t>is based on the heat generated by an electric arc. </a:t>
            </a:r>
          </a:p>
          <a:p>
            <a:pPr algn="just" fontAlgn="base"/>
            <a:endParaRPr lang="en-IN" sz="2400" dirty="0" smtClean="0"/>
          </a:p>
          <a:p>
            <a:pPr algn="just" fontAlgn="base"/>
            <a:r>
              <a:rPr lang="en-IN" sz="2400" dirty="0" smtClean="0"/>
              <a:t>The electric arc heating may be used in the following different ways.</a:t>
            </a:r>
          </a:p>
          <a:p>
            <a:pPr fontAlgn="base"/>
            <a:r>
              <a:rPr lang="en-IN" sz="2400" dirty="0" smtClean="0"/>
              <a:t>There are two types of arc furnaces namely:</a:t>
            </a:r>
          </a:p>
          <a:p>
            <a:pPr fontAlgn="base"/>
            <a:r>
              <a:rPr lang="en-IN" sz="2400" dirty="0" smtClean="0"/>
              <a:t>1.Direct Electric Arc Furnace</a:t>
            </a:r>
          </a:p>
          <a:p>
            <a:pPr fontAlgn="base"/>
            <a:r>
              <a:rPr lang="en-IN" sz="2400" dirty="0" smtClean="0"/>
              <a:t>2. Indirect Electric Arc Furnace</a:t>
            </a:r>
          </a:p>
          <a:p>
            <a:pPr algn="just" fontAlgn="base">
              <a:buFont typeface="Arial" pitchFamily="34" charset="0"/>
              <a:buChar char="•"/>
            </a:pPr>
            <a:r>
              <a:rPr lang="en-IN" sz="2400" b="1" dirty="0" smtClean="0"/>
              <a:t>By striking the arc between the charge and electrode</a:t>
            </a:r>
            <a:r>
              <a:rPr lang="en-IN" sz="2400" dirty="0" smtClean="0"/>
              <a:t>: In this method, the heat is directly conducted and taken by the charge. The furnaces operating on this principle are known as direct arc furnace. These furnaces are used for production and refining of various grade of steel.</a:t>
            </a:r>
          </a:p>
          <a:p>
            <a:pPr algn="just" fontAlgn="base"/>
            <a:endParaRPr lang="en-IN" sz="2400" dirty="0" smtClean="0"/>
          </a:p>
          <a:p>
            <a:pPr algn="just" fontAlgn="base">
              <a:buFont typeface="Arial" pitchFamily="34" charset="0"/>
              <a:buChar char="•"/>
            </a:pPr>
            <a:r>
              <a:rPr lang="en-IN" sz="2400" dirty="0" smtClean="0"/>
              <a:t> </a:t>
            </a:r>
            <a:r>
              <a:rPr lang="en-IN" sz="2400" b="1" dirty="0" smtClean="0"/>
              <a:t>By striking the arc between two electrodes: </a:t>
            </a:r>
            <a:r>
              <a:rPr lang="en-IN" sz="2400" dirty="0" smtClean="0"/>
              <a:t>In this method, the heat is transferred to the charge by radiations. The furnaces operating on this principle are known as indirect arc furnaces. These types of furnaces are used for melting of non-ferrous metals such as brass, copper and zinc.</a:t>
            </a:r>
            <a:endParaRPr lang="en-IN"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10600" cy="6124754"/>
          </a:xfrm>
          <a:prstGeom prst="rect">
            <a:avLst/>
          </a:prstGeom>
        </p:spPr>
        <p:txBody>
          <a:bodyPr wrap="square">
            <a:spAutoFit/>
          </a:bodyPr>
          <a:lstStyle/>
          <a:p>
            <a:pPr algn="just"/>
            <a:r>
              <a:rPr lang="en-IN" sz="2800" b="1" dirty="0" smtClean="0"/>
              <a:t>Electric heating </a:t>
            </a:r>
            <a:r>
              <a:rPr lang="en-IN" sz="2800" dirty="0" smtClean="0"/>
              <a:t>is extensively used both for domestic and industrial applications. </a:t>
            </a:r>
          </a:p>
          <a:p>
            <a:pPr algn="just"/>
            <a:endParaRPr lang="en-IN" sz="2800" dirty="0" smtClean="0"/>
          </a:p>
          <a:p>
            <a:pPr algn="just"/>
            <a:r>
              <a:rPr lang="en-IN" sz="2800" b="1" dirty="0" smtClean="0"/>
              <a:t>Domestic applications </a:t>
            </a:r>
            <a:r>
              <a:rPr lang="en-IN" sz="2800" dirty="0" smtClean="0"/>
              <a:t>include (</a:t>
            </a:r>
            <a:r>
              <a:rPr lang="en-IN" sz="2800" i="1" dirty="0" err="1" smtClean="0"/>
              <a:t>i</a:t>
            </a:r>
            <a:r>
              <a:rPr lang="en-IN" sz="2800" i="1" dirty="0" smtClean="0"/>
              <a:t>) room heaters (ii) immersion heaters for water heating (iii) hot plates for cooking (iv) electric kettles (v) electric irons (vi) pop-corn plants (vii) electric ovens for bakeries and (viii) electric toasters etc.</a:t>
            </a:r>
          </a:p>
          <a:p>
            <a:pPr algn="just"/>
            <a:endParaRPr lang="en-IN" sz="2800" i="1" dirty="0" smtClean="0"/>
          </a:p>
          <a:p>
            <a:pPr algn="just"/>
            <a:r>
              <a:rPr lang="en-IN" sz="2800" b="1" i="1" dirty="0" smtClean="0"/>
              <a:t>Industrial applications </a:t>
            </a:r>
            <a:r>
              <a:rPr lang="en-IN" sz="2800" i="1" dirty="0" smtClean="0"/>
              <a:t>of electric heating include (</a:t>
            </a:r>
            <a:r>
              <a:rPr lang="en-IN" sz="2800" i="1" dirty="0" err="1" smtClean="0"/>
              <a:t>i</a:t>
            </a:r>
            <a:r>
              <a:rPr lang="en-IN" sz="2800" i="1" dirty="0" smtClean="0"/>
              <a:t>) melting of metals (ii) heat treatment of metals like annealing, tempering, soldering and brazing etc. (iii) moulding of glass (iv) baking of insulators (v) enamelling of copper wires etc. </a:t>
            </a:r>
            <a:endParaRPr lang="en-IN"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0"/>
            <a:ext cx="8686800" cy="7109639"/>
          </a:xfrm>
          <a:prstGeom prst="rect">
            <a:avLst/>
          </a:prstGeom>
        </p:spPr>
        <p:txBody>
          <a:bodyPr wrap="square">
            <a:spAutoFit/>
          </a:bodyPr>
          <a:lstStyle/>
          <a:p>
            <a:pPr algn="just" fontAlgn="base"/>
            <a:endParaRPr lang="en-IN" sz="2800" b="1" dirty="0" smtClean="0"/>
          </a:p>
          <a:p>
            <a:pPr algn="just" fontAlgn="base"/>
            <a:r>
              <a:rPr lang="en-IN" sz="2800" b="1" dirty="0" smtClean="0"/>
              <a:t>Power Supply for Electric Arc Furnace</a:t>
            </a:r>
          </a:p>
          <a:p>
            <a:pPr algn="just" fontAlgn="base"/>
            <a:r>
              <a:rPr lang="en-IN" sz="2000" dirty="0" smtClean="0"/>
              <a:t> </a:t>
            </a:r>
            <a:br>
              <a:rPr lang="en-IN" sz="2000" dirty="0" smtClean="0"/>
            </a:br>
            <a:r>
              <a:rPr lang="en-IN" sz="2400" dirty="0" smtClean="0"/>
              <a:t>The power consumption of the arc furnaces is very high. </a:t>
            </a:r>
          </a:p>
          <a:p>
            <a:pPr algn="just" fontAlgn="base"/>
            <a:endParaRPr lang="en-IN" sz="2400" dirty="0" smtClean="0"/>
          </a:p>
          <a:p>
            <a:pPr algn="just" fontAlgn="base"/>
            <a:r>
              <a:rPr lang="en-IN" sz="2400" dirty="0" smtClean="0"/>
              <a:t>The arc voltage is low i.e. between 50-150 V but the current required is of the order of several hundred amperes.</a:t>
            </a:r>
          </a:p>
          <a:p>
            <a:pPr algn="just" fontAlgn="base"/>
            <a:endParaRPr lang="en-IN" sz="2400" dirty="0" smtClean="0"/>
          </a:p>
          <a:p>
            <a:pPr fontAlgn="base"/>
            <a:r>
              <a:rPr lang="en-IN" sz="2400" dirty="0" smtClean="0"/>
              <a:t> As the heating effect is proportional to the square of the current, therefore, the higher current is essential to achieve the higher temperature.</a:t>
            </a:r>
            <a:br>
              <a:rPr lang="en-IN" sz="2400" dirty="0" smtClean="0"/>
            </a:br>
            <a:r>
              <a:rPr lang="en-IN" sz="2400" dirty="0" smtClean="0"/>
              <a:t> </a:t>
            </a:r>
            <a:br>
              <a:rPr lang="en-IN" sz="2400" dirty="0" smtClean="0"/>
            </a:br>
            <a:r>
              <a:rPr lang="en-IN" sz="2400" dirty="0" smtClean="0"/>
              <a:t>For obtaining the required power supply a 3-phase arc furnace transformer is used. </a:t>
            </a:r>
          </a:p>
          <a:p>
            <a:pPr fontAlgn="base"/>
            <a:r>
              <a:rPr lang="en-IN" sz="2400" dirty="0" smtClean="0"/>
              <a:t>When the electrodes are short-circuited, the total input to the furnace is almost zero. On the other hand, when the electrodes are far away , arc is extinguished and there is no power drawn from the supply mains.</a:t>
            </a:r>
            <a:r>
              <a:rPr lang="en-IN" sz="2000" dirty="0" smtClean="0"/>
              <a:t/>
            </a:r>
            <a:br>
              <a:rPr lang="en-IN" sz="2000" dirty="0" smtClean="0"/>
            </a:br>
            <a:r>
              <a:rPr lang="en-IN" sz="2000" dirty="0" smtClean="0"/>
              <a:t> </a:t>
            </a:r>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839200" cy="3539430"/>
          </a:xfrm>
          <a:prstGeom prst="rect">
            <a:avLst/>
          </a:prstGeom>
        </p:spPr>
        <p:txBody>
          <a:bodyPr wrap="square">
            <a:spAutoFit/>
          </a:bodyPr>
          <a:lstStyle/>
          <a:p>
            <a:pPr algn="just"/>
            <a:r>
              <a:rPr lang="en-IN" sz="2800" dirty="0" smtClean="0"/>
              <a:t>If a sufficiently high voltage is applied across an air-gap, the air becomes ionized and starts conducting in the form of a continuous spark or arc thereby producing intense heat. When electrodes are made of carbon/graphite, the temperature obtained is in the range of 3000°C-3500C. The high voltage required for striking the arc can be obtained by using a step-up transformer fed from a variable </a:t>
            </a:r>
            <a:r>
              <a:rPr lang="en-IN" sz="2800" dirty="0" err="1" smtClean="0"/>
              <a:t>a.c</a:t>
            </a:r>
            <a:r>
              <a:rPr lang="en-IN" sz="2800" dirty="0" smtClean="0"/>
              <a:t>. supply as shown in Fig (a). </a:t>
            </a:r>
            <a:endParaRPr lang="en-IN" sz="2800" dirty="0"/>
          </a:p>
        </p:txBody>
      </p:sp>
      <p:pic>
        <p:nvPicPr>
          <p:cNvPr id="1026" name="Picture 2"/>
          <p:cNvPicPr>
            <a:picLocks noChangeAspect="1" noChangeArrowheads="1"/>
          </p:cNvPicPr>
          <p:nvPr/>
        </p:nvPicPr>
        <p:blipFill>
          <a:blip r:embed="rId2"/>
          <a:srcRect/>
          <a:stretch>
            <a:fillRect/>
          </a:stretch>
        </p:blipFill>
        <p:spPr bwMode="auto">
          <a:xfrm>
            <a:off x="0" y="3810000"/>
            <a:ext cx="9144000" cy="3048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229600" cy="4832092"/>
          </a:xfrm>
          <a:prstGeom prst="rect">
            <a:avLst/>
          </a:prstGeom>
        </p:spPr>
        <p:txBody>
          <a:bodyPr wrap="square">
            <a:spAutoFit/>
          </a:bodyPr>
          <a:lstStyle/>
          <a:p>
            <a:pPr algn="just"/>
            <a:r>
              <a:rPr lang="en-IN" sz="2800" dirty="0" smtClean="0"/>
              <a:t>An arc can also be obtained by using low voltage across two electrodes initially in contact with each other as shown in Fig. (</a:t>
            </a:r>
            <a:r>
              <a:rPr lang="en-IN" sz="2800" i="1" dirty="0" smtClean="0"/>
              <a:t>b). </a:t>
            </a:r>
          </a:p>
          <a:p>
            <a:pPr algn="just"/>
            <a:endParaRPr lang="en-IN" sz="2800" i="1" dirty="0" smtClean="0"/>
          </a:p>
          <a:p>
            <a:pPr algn="just"/>
            <a:r>
              <a:rPr lang="en-IN" sz="2800" i="1" dirty="0" smtClean="0"/>
              <a:t>The low voltage required for this purpose can be obtained by using a step-down transformer. </a:t>
            </a:r>
          </a:p>
          <a:p>
            <a:pPr algn="just"/>
            <a:endParaRPr lang="en-IN" sz="2800" i="1" dirty="0" smtClean="0"/>
          </a:p>
          <a:p>
            <a:pPr algn="just"/>
            <a:r>
              <a:rPr lang="en-IN" sz="2800" i="1" dirty="0" smtClean="0"/>
              <a:t>Initially, the low voltage is applied, when the two electrodes are in contact with each other. Next, when the two electrodes are gradually separated from each other, an arc is established between the two. </a:t>
            </a:r>
            <a:endParaRPr lang="en-IN"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91600" cy="3785652"/>
          </a:xfrm>
          <a:prstGeom prst="rect">
            <a:avLst/>
          </a:prstGeom>
        </p:spPr>
        <p:txBody>
          <a:bodyPr wrap="square">
            <a:spAutoFit/>
          </a:bodyPr>
          <a:lstStyle/>
          <a:p>
            <a:pPr algn="just"/>
            <a:r>
              <a:rPr lang="en-IN" sz="2400" dirty="0" smtClean="0"/>
              <a:t>Arc furnaces can be of the following two types : </a:t>
            </a:r>
          </a:p>
          <a:p>
            <a:pPr algn="just"/>
            <a:r>
              <a:rPr lang="en-IN" sz="2400" b="1" dirty="0" smtClean="0"/>
              <a:t>1. Direct Arc Furnace </a:t>
            </a:r>
          </a:p>
          <a:p>
            <a:pPr algn="just"/>
            <a:r>
              <a:rPr lang="en-IN" sz="2400" dirty="0" smtClean="0"/>
              <a:t>In this case, arc is formed between the two electrodes and the charge in such a way that electric current passes through the body of the charge as shown in Fig.  (</a:t>
            </a:r>
            <a:r>
              <a:rPr lang="en-IN" sz="2400" i="1" dirty="0" smtClean="0"/>
              <a:t>a). Such furnaces produce very high temperatures. </a:t>
            </a:r>
          </a:p>
          <a:p>
            <a:pPr algn="just"/>
            <a:r>
              <a:rPr lang="en-IN" sz="2400" b="1" dirty="0" smtClean="0"/>
              <a:t>2. Indirect Arc Furnace </a:t>
            </a:r>
          </a:p>
          <a:p>
            <a:pPr algn="just"/>
            <a:r>
              <a:rPr lang="en-IN" sz="2400" dirty="0" smtClean="0"/>
              <a:t>In this case, arc is formed between the two electrodes and the heat thus produced is passed on to the charge by radiation as shown in Fig.  (</a:t>
            </a:r>
            <a:r>
              <a:rPr lang="en-IN" sz="2400" i="1" dirty="0" smtClean="0"/>
              <a:t>b). </a:t>
            </a:r>
            <a:endParaRPr lang="en-IN" sz="2400" dirty="0"/>
          </a:p>
        </p:txBody>
      </p:sp>
      <p:pic>
        <p:nvPicPr>
          <p:cNvPr id="2050" name="Picture 2"/>
          <p:cNvPicPr>
            <a:picLocks noChangeAspect="1" noChangeArrowheads="1"/>
          </p:cNvPicPr>
          <p:nvPr/>
        </p:nvPicPr>
        <p:blipFill>
          <a:blip r:embed="rId2"/>
          <a:srcRect/>
          <a:stretch>
            <a:fillRect/>
          </a:stretch>
        </p:blipFill>
        <p:spPr bwMode="auto">
          <a:xfrm>
            <a:off x="762000" y="3810000"/>
            <a:ext cx="8153400" cy="3048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
            <a:ext cx="9144000" cy="3962399"/>
          </a:xfrm>
          <a:prstGeom prst="rect">
            <a:avLst/>
          </a:prstGeom>
          <a:noFill/>
          <a:ln w="9525">
            <a:noFill/>
            <a:miter lim="800000"/>
            <a:headEnd/>
            <a:tailEnd/>
          </a:ln>
          <a:effectLst/>
        </p:spPr>
      </p:pic>
      <p:sp>
        <p:nvSpPr>
          <p:cNvPr id="3" name="Rectangle 2"/>
          <p:cNvSpPr/>
          <p:nvPr/>
        </p:nvSpPr>
        <p:spPr>
          <a:xfrm>
            <a:off x="533400" y="4191000"/>
            <a:ext cx="7924800" cy="830997"/>
          </a:xfrm>
          <a:prstGeom prst="rect">
            <a:avLst/>
          </a:prstGeom>
        </p:spPr>
        <p:txBody>
          <a:bodyPr wrap="square">
            <a:spAutoFit/>
          </a:bodyPr>
          <a:lstStyle/>
          <a:p>
            <a:r>
              <a:rPr lang="en-IN" sz="2400" dirty="0" smtClean="0">
                <a:latin typeface="Times New Roman" pitchFamily="18" charset="0"/>
                <a:cs typeface="Times New Roman" pitchFamily="18" charset="0"/>
              </a:rPr>
              <a:t>It could be either of conducting-bottom type [Fig. (a)] or non-conducting bottom type [Fig.  (b)].</a:t>
            </a:r>
            <a:endParaRPr lang="en-IN" sz="2400" dirty="0">
              <a:latin typeface="Times New Roman" pitchFamily="18" charset="0"/>
              <a:cs typeface="Times New Roman" pitchFamily="18" charset="0"/>
            </a:endParaRPr>
          </a:p>
        </p:txBody>
      </p:sp>
      <p:sp>
        <p:nvSpPr>
          <p:cNvPr id="4" name="Rectangle 3"/>
          <p:cNvSpPr/>
          <p:nvPr/>
        </p:nvSpPr>
        <p:spPr>
          <a:xfrm>
            <a:off x="381000" y="5181600"/>
            <a:ext cx="8458200" cy="1631216"/>
          </a:xfrm>
          <a:prstGeom prst="rect">
            <a:avLst/>
          </a:prstGeom>
        </p:spPr>
        <p:txBody>
          <a:bodyPr wrap="square">
            <a:spAutoFit/>
          </a:bodyPr>
          <a:lstStyle/>
          <a:p>
            <a:pPr algn="just"/>
            <a:r>
              <a:rPr lang="en-IN" sz="2000" dirty="0" smtClean="0"/>
              <a:t>Most common application of these furnaces is in the </a:t>
            </a:r>
            <a:r>
              <a:rPr lang="en-IN" sz="2000" b="1" dirty="0" smtClean="0"/>
              <a:t>production of steel </a:t>
            </a:r>
            <a:r>
              <a:rPr lang="en-IN" sz="2000" dirty="0" smtClean="0"/>
              <a:t>because of the ease with which the composition of the final product can be controlled during refining. </a:t>
            </a:r>
          </a:p>
          <a:p>
            <a:pPr algn="just"/>
            <a:r>
              <a:rPr lang="en-IN" sz="2000" dirty="0" smtClean="0"/>
              <a:t>Most of the furnaces in general use are of non-conducting bottom type due to insulation problem faced in case of conducting bottom. </a:t>
            </a:r>
            <a:endParaRPr lang="en-IN"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arc furna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8" name="AutoShape 4" descr="Image result for arc furna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30" name="Picture 6" descr="Image result for arc furnace"/>
          <p:cNvPicPr>
            <a:picLocks noChangeAspect="1" noChangeArrowheads="1"/>
          </p:cNvPicPr>
          <p:nvPr/>
        </p:nvPicPr>
        <p:blipFill>
          <a:blip r:embed="rId2"/>
          <a:srcRect/>
          <a:stretch>
            <a:fillRect/>
          </a:stretch>
        </p:blipFill>
        <p:spPr bwMode="auto">
          <a:xfrm>
            <a:off x="533400" y="990600"/>
            <a:ext cx="7315200" cy="4800600"/>
          </a:xfrm>
          <a:prstGeom prst="rect">
            <a:avLst/>
          </a:prstGeom>
          <a:noFill/>
        </p:spPr>
      </p:pic>
      <p:sp>
        <p:nvSpPr>
          <p:cNvPr id="5" name="Rectangle 4"/>
          <p:cNvSpPr/>
          <p:nvPr/>
        </p:nvSpPr>
        <p:spPr>
          <a:xfrm>
            <a:off x="762000" y="304800"/>
            <a:ext cx="3004862" cy="523220"/>
          </a:xfrm>
          <a:prstGeom prst="rect">
            <a:avLst/>
          </a:prstGeom>
        </p:spPr>
        <p:txBody>
          <a:bodyPr wrap="none">
            <a:spAutoFit/>
          </a:bodyPr>
          <a:lstStyle/>
          <a:p>
            <a:r>
              <a:rPr lang="en-IN" sz="2800" b="1" dirty="0" smtClean="0"/>
              <a:t>Direct Arc Furnace </a:t>
            </a:r>
            <a:endParaRPr lang="en-IN"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836" y="533400"/>
            <a:ext cx="7815964" cy="5016758"/>
          </a:xfrm>
          <a:prstGeom prst="rect">
            <a:avLst/>
          </a:prstGeom>
          <a:noFill/>
        </p:spPr>
        <p:txBody>
          <a:bodyPr wrap="square" rtlCol="0">
            <a:spAutoFit/>
          </a:bodyPr>
          <a:lstStyle/>
          <a:p>
            <a:r>
              <a:rPr lang="en-US" sz="3200" dirty="0" smtClean="0"/>
              <a:t>Arc  Volt ampere characteristics, stable zone and unstable zone , condition for Maximum output power loss in the Arc Furnace</a:t>
            </a:r>
          </a:p>
          <a:p>
            <a:r>
              <a:rPr lang="en-US" sz="3200" dirty="0" smtClean="0"/>
              <a:t> </a:t>
            </a:r>
          </a:p>
          <a:p>
            <a:r>
              <a:rPr lang="en-US" sz="3200" dirty="0" smtClean="0"/>
              <a:t>and </a:t>
            </a:r>
          </a:p>
          <a:p>
            <a:endParaRPr lang="en-US" sz="3200" dirty="0" smtClean="0"/>
          </a:p>
          <a:p>
            <a:r>
              <a:rPr lang="en-US" sz="3200" dirty="0" smtClean="0"/>
              <a:t>P.F of arc furnace circuit</a:t>
            </a:r>
          </a:p>
          <a:p>
            <a:endParaRPr lang="en-US" sz="3200" dirty="0" smtClean="0"/>
          </a:p>
          <a:p>
            <a:endParaRPr lang="en-US" sz="3200" dirty="0" smtClean="0"/>
          </a:p>
          <a:p>
            <a:r>
              <a:rPr lang="en-US" sz="3200" dirty="0" smtClean="0"/>
              <a:t> discussed in the class </a:t>
            </a:r>
            <a:endParaRPr lang="en-IN"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05800" cy="6186309"/>
          </a:xfrm>
          <a:prstGeom prst="rect">
            <a:avLst/>
          </a:prstGeom>
        </p:spPr>
        <p:txBody>
          <a:bodyPr wrap="square">
            <a:spAutoFit/>
          </a:bodyPr>
          <a:lstStyle/>
          <a:p>
            <a:pPr algn="just"/>
            <a:r>
              <a:rPr lang="en-IN" sz="3600" dirty="0" smtClean="0"/>
              <a:t>Refractory linings of Electric Arc Furnaces are made generally of </a:t>
            </a:r>
            <a:r>
              <a:rPr lang="en-IN" sz="3600" b="1" dirty="0" smtClean="0"/>
              <a:t>resin-bonded magnesia carbon bricks.</a:t>
            </a:r>
          </a:p>
          <a:p>
            <a:pPr algn="just"/>
            <a:endParaRPr lang="en-IN" sz="3600" dirty="0" smtClean="0"/>
          </a:p>
          <a:p>
            <a:pPr algn="just"/>
            <a:r>
              <a:rPr lang="en-IN" sz="3600" dirty="0" smtClean="0"/>
              <a:t> When the bricks are heated the bonding material is coked and turns into a carbon network binding the refractory grains, preventing wetting by the slag and protecting the lining from the erosion and chemical attack of the molten metal and slag.</a:t>
            </a:r>
            <a:endParaRPr lang="en-IN" sz="3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3689600" cy="584775"/>
          </a:xfrm>
          <a:prstGeom prst="rect">
            <a:avLst/>
          </a:prstGeom>
        </p:spPr>
        <p:txBody>
          <a:bodyPr wrap="none">
            <a:spAutoFit/>
          </a:bodyPr>
          <a:lstStyle/>
          <a:p>
            <a:r>
              <a:rPr lang="en-IN" sz="3200" b="1" dirty="0" smtClean="0"/>
              <a:t>Indirect Arc Furnace </a:t>
            </a:r>
            <a:endParaRPr lang="en-IN" sz="3200" dirty="0"/>
          </a:p>
        </p:txBody>
      </p:sp>
      <p:pic>
        <p:nvPicPr>
          <p:cNvPr id="4098" name="Picture 2"/>
          <p:cNvPicPr>
            <a:picLocks noChangeAspect="1" noChangeArrowheads="1"/>
          </p:cNvPicPr>
          <p:nvPr/>
        </p:nvPicPr>
        <p:blipFill>
          <a:blip r:embed="rId2"/>
          <a:srcRect/>
          <a:stretch>
            <a:fillRect/>
          </a:stretch>
        </p:blipFill>
        <p:spPr bwMode="auto">
          <a:xfrm>
            <a:off x="4876800" y="609600"/>
            <a:ext cx="4267200" cy="56388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0" y="762000"/>
            <a:ext cx="4762500" cy="51054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247864"/>
          </a:xfrm>
          <a:prstGeom prst="rect">
            <a:avLst/>
          </a:prstGeom>
        </p:spPr>
        <p:txBody>
          <a:bodyPr wrap="square">
            <a:spAutoFit/>
          </a:bodyPr>
          <a:lstStyle/>
          <a:p>
            <a:pPr algn="just"/>
            <a:r>
              <a:rPr lang="en-IN" sz="2000" dirty="0" smtClean="0"/>
              <a:t>Fig.  shows a single-phase indirect arc furnace which is cylindrical in shape. The arc is struck by short circuiting the electrodes manually or automatically for a moment and then, withdrawing them apart.</a:t>
            </a:r>
          </a:p>
          <a:p>
            <a:pPr algn="just"/>
            <a:endParaRPr lang="en-IN" sz="2000" dirty="0" smtClean="0"/>
          </a:p>
          <a:p>
            <a:pPr algn="just"/>
            <a:r>
              <a:rPr lang="en-IN" sz="2000" dirty="0" smtClean="0"/>
              <a:t> The heat from the arc and the hot refractory lining is transferred to the top layer of the charge by radiation. The heat from the hot top layer of the charge is further transferred to other parts of the charge by conduction. Since no current passes through the body of the charge, there is </a:t>
            </a:r>
            <a:r>
              <a:rPr lang="en-IN" sz="2000" b="1" dirty="0" smtClean="0"/>
              <a:t>no inherent stirring action </a:t>
            </a:r>
            <a:r>
              <a:rPr lang="en-IN" sz="2000" dirty="0" smtClean="0"/>
              <a:t>due to electro-magnetic forces set up by the current. </a:t>
            </a:r>
          </a:p>
          <a:p>
            <a:pPr algn="just"/>
            <a:endParaRPr lang="en-IN" sz="2000" dirty="0" smtClean="0"/>
          </a:p>
          <a:p>
            <a:pPr algn="just"/>
            <a:r>
              <a:rPr lang="en-IN" sz="2000" dirty="0" smtClean="0"/>
              <a:t>Hence, such furnaces </a:t>
            </a:r>
            <a:r>
              <a:rPr lang="en-IN" sz="2000" b="1" dirty="0" smtClean="0"/>
              <a:t>have to be rocked </a:t>
            </a:r>
            <a:r>
              <a:rPr lang="en-IN" sz="2000" dirty="0" smtClean="0"/>
              <a:t>continuously in order to distribute heat uniformly by exposing different layers of the charge to the heat of the arc. An electric motor is used to operate </a:t>
            </a:r>
            <a:r>
              <a:rPr lang="en-IN" sz="2000" b="1" dirty="0" smtClean="0"/>
              <a:t>suitable grinders and rollers </a:t>
            </a:r>
            <a:r>
              <a:rPr lang="en-IN" sz="2000" dirty="0" smtClean="0"/>
              <a:t>to impart rocking motion to the furnace. Rocking action provides not only thorough mixing of the charge, it also </a:t>
            </a:r>
            <a:r>
              <a:rPr lang="en-IN" sz="2000" b="1" dirty="0" smtClean="0"/>
              <a:t>increases the furnace efficiency in addition to increasing the life of the refractory lining </a:t>
            </a:r>
            <a:r>
              <a:rPr lang="en-IN" sz="2000" dirty="0" smtClean="0"/>
              <a:t>material. Since in this furnace, charge is heated by radiation only, its </a:t>
            </a:r>
            <a:r>
              <a:rPr lang="en-IN" sz="2000" b="1" dirty="0" smtClean="0"/>
              <a:t>temperature is lower</a:t>
            </a:r>
            <a:r>
              <a:rPr lang="en-IN" sz="2000" dirty="0" smtClean="0"/>
              <a:t> than that obtainable in a direct arc furnace. </a:t>
            </a:r>
          </a:p>
          <a:p>
            <a:pPr algn="just"/>
            <a:endParaRPr lang="en-IN" sz="2000" dirty="0" smtClean="0"/>
          </a:p>
          <a:p>
            <a:pPr algn="just"/>
            <a:r>
              <a:rPr lang="en-IN" sz="2000" dirty="0" smtClean="0"/>
              <a:t>Such furnaces are mainly used </a:t>
            </a:r>
            <a:r>
              <a:rPr lang="en-IN" sz="2000" b="1" dirty="0" smtClean="0"/>
              <a:t>for melting nonferrous metals </a:t>
            </a:r>
            <a:r>
              <a:rPr lang="en-IN" sz="2000" dirty="0" smtClean="0"/>
              <a:t>although they can be used in iron </a:t>
            </a:r>
            <a:r>
              <a:rPr lang="en-IN" sz="2000" dirty="0" err="1" smtClean="0"/>
              <a:t>foundaries</a:t>
            </a:r>
            <a:r>
              <a:rPr lang="en-IN" sz="2000" dirty="0" smtClean="0"/>
              <a:t> where small quantities of iron are required frequently. </a:t>
            </a:r>
            <a:endParaRPr lang="en-IN"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15400" cy="7478970"/>
          </a:xfrm>
          <a:prstGeom prst="rect">
            <a:avLst/>
          </a:prstGeom>
        </p:spPr>
        <p:txBody>
          <a:bodyPr wrap="square">
            <a:spAutoFit/>
          </a:bodyPr>
          <a:lstStyle/>
          <a:p>
            <a:pPr algn="just"/>
            <a:r>
              <a:rPr lang="en-IN" sz="2400" b="1" dirty="0" smtClean="0"/>
              <a:t>Advantages of Electric Heating </a:t>
            </a:r>
          </a:p>
          <a:p>
            <a:pPr algn="just"/>
            <a:endParaRPr lang="en-IN" sz="2400" dirty="0" smtClean="0"/>
          </a:p>
          <a:p>
            <a:pPr algn="just"/>
            <a:r>
              <a:rPr lang="en-IN" sz="2400" dirty="0" smtClean="0"/>
              <a:t>As compared to other methods of heating using gas, coal and fire etc., electric heating is far superior for the following reasons: </a:t>
            </a:r>
          </a:p>
          <a:p>
            <a:pPr algn="just"/>
            <a:endParaRPr lang="en-IN" sz="2400" dirty="0" smtClean="0"/>
          </a:p>
          <a:p>
            <a:pPr marL="400050" indent="-400050" algn="just">
              <a:buAutoNum type="romanLcParenBoth"/>
            </a:pPr>
            <a:r>
              <a:rPr lang="en-IN" sz="2400" b="1" dirty="0" smtClean="0"/>
              <a:t>Cleanliness: S</a:t>
            </a:r>
            <a:r>
              <a:rPr lang="en-IN" sz="2400" dirty="0" smtClean="0"/>
              <a:t>ince neither dust nor ash is produced in electric heating, it is a clean system of heating requiring minimum cost of cleaning. Moreover, the material to be heated does not get contaminated. </a:t>
            </a:r>
          </a:p>
          <a:p>
            <a:pPr marL="400050" indent="-400050" algn="just">
              <a:buAutoNum type="romanLcParenBoth"/>
            </a:pPr>
            <a:endParaRPr lang="en-IN" sz="2400" dirty="0" smtClean="0"/>
          </a:p>
          <a:p>
            <a:pPr algn="just"/>
            <a:r>
              <a:rPr lang="en-IN" sz="2400" b="1" dirty="0" smtClean="0"/>
              <a:t>(ii) No Pollution: </a:t>
            </a:r>
            <a:r>
              <a:rPr lang="en-IN" sz="2400" dirty="0" smtClean="0"/>
              <a:t>Since no flue gases are produced in electric heating, no provision has to be made for their exit. </a:t>
            </a:r>
          </a:p>
          <a:p>
            <a:pPr algn="just"/>
            <a:endParaRPr lang="en-IN" sz="2400" dirty="0" smtClean="0"/>
          </a:p>
          <a:p>
            <a:pPr algn="just"/>
            <a:r>
              <a:rPr lang="en-IN" sz="2400" b="1" dirty="0" smtClean="0"/>
              <a:t>(iii) Economical:</a:t>
            </a:r>
            <a:r>
              <a:rPr lang="en-IN" sz="2400" dirty="0" smtClean="0"/>
              <a:t> Electric heating is economical because electric furnaces are cheaper in their initial cost as well as maintenance cost since they do not require big space for installation or for storage of coal and wood. Moreover, there is no need to construct any chimney or to provide extra heat installation. </a:t>
            </a:r>
          </a:p>
          <a:p>
            <a:pPr algn="just"/>
            <a:endParaRPr lang="en-IN" sz="2400" dirty="0" smtClean="0"/>
          </a:p>
          <a:p>
            <a:pPr algn="just"/>
            <a:r>
              <a:rPr lang="en-IN" sz="2400"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533400"/>
            <a:ext cx="3716595" cy="646331"/>
          </a:xfrm>
          <a:prstGeom prst="rect">
            <a:avLst/>
          </a:prstGeom>
        </p:spPr>
        <p:txBody>
          <a:bodyPr wrap="none">
            <a:spAutoFit/>
          </a:bodyPr>
          <a:lstStyle/>
          <a:p>
            <a:r>
              <a:rPr lang="en-IN" sz="3600" b="1" dirty="0" smtClean="0"/>
              <a:t>Induction Heating </a:t>
            </a:r>
            <a:endParaRPr lang="en-IN" sz="3600" dirty="0"/>
          </a:p>
        </p:txBody>
      </p:sp>
      <p:sp>
        <p:nvSpPr>
          <p:cNvPr id="3" name="Rectangle 2"/>
          <p:cNvSpPr/>
          <p:nvPr/>
        </p:nvSpPr>
        <p:spPr>
          <a:xfrm>
            <a:off x="762000" y="1859340"/>
            <a:ext cx="8077200" cy="3785652"/>
          </a:xfrm>
          <a:prstGeom prst="rect">
            <a:avLst/>
          </a:prstGeom>
        </p:spPr>
        <p:txBody>
          <a:bodyPr wrap="square">
            <a:spAutoFit/>
          </a:bodyPr>
          <a:lstStyle/>
          <a:p>
            <a:pPr algn="just"/>
            <a:r>
              <a:rPr lang="en-IN" sz="2400" dirty="0" smtClean="0"/>
              <a:t>Low frequency induction furnaces employed for the melting of metals are of the following two types : </a:t>
            </a:r>
          </a:p>
          <a:p>
            <a:pPr algn="just"/>
            <a:endParaRPr lang="en-IN" sz="2400" dirty="0" smtClean="0"/>
          </a:p>
          <a:p>
            <a:pPr marL="457200" indent="-457200" algn="just">
              <a:buAutoNum type="alphaLcParenBoth"/>
            </a:pPr>
            <a:r>
              <a:rPr lang="en-IN" sz="2400" b="1" dirty="0" smtClean="0"/>
              <a:t>Core-type Furnaces — which operate just like a two winding transformer. These can be further sub-divided into (</a:t>
            </a:r>
            <a:r>
              <a:rPr lang="en-IN" sz="2400" b="1" i="1" dirty="0" err="1" smtClean="0"/>
              <a:t>i</a:t>
            </a:r>
            <a:r>
              <a:rPr lang="en-IN" sz="2400" b="1" i="1" dirty="0" smtClean="0"/>
              <a:t>) Direct core-type furnaces (ii) Vertical core-type furnaces and (iii) Indirect core-type furnaces. </a:t>
            </a:r>
          </a:p>
          <a:p>
            <a:pPr marL="457200" indent="-457200" algn="just"/>
            <a:endParaRPr lang="en-IN" sz="2400" b="1" i="1" dirty="0" smtClean="0"/>
          </a:p>
          <a:p>
            <a:pPr algn="just"/>
            <a:r>
              <a:rPr lang="en-IN" sz="2400" b="1" dirty="0" smtClean="0"/>
              <a:t>(b) Coreless-type Furnaces — in which an inductively-heated element is made to transfer heat to the charge by radiation.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533400" y="1066800"/>
            <a:ext cx="8229600" cy="5257800"/>
          </a:xfrm>
          <a:prstGeom prst="rect">
            <a:avLst/>
          </a:prstGeom>
          <a:noFill/>
          <a:ln w="9525">
            <a:noFill/>
            <a:miter lim="800000"/>
            <a:headEnd/>
            <a:tailEnd/>
          </a:ln>
          <a:effectLst/>
        </p:spPr>
      </p:pic>
      <p:sp>
        <p:nvSpPr>
          <p:cNvPr id="3" name="Rectangle 2"/>
          <p:cNvSpPr/>
          <p:nvPr/>
        </p:nvSpPr>
        <p:spPr>
          <a:xfrm>
            <a:off x="381000" y="381000"/>
            <a:ext cx="4728667" cy="461665"/>
          </a:xfrm>
          <a:prstGeom prst="rect">
            <a:avLst/>
          </a:prstGeom>
        </p:spPr>
        <p:txBody>
          <a:bodyPr wrap="none">
            <a:spAutoFit/>
          </a:bodyPr>
          <a:lstStyle/>
          <a:p>
            <a:r>
              <a:rPr lang="en-IN" sz="2400" b="1" dirty="0" smtClean="0"/>
              <a:t>Direct Core Type Induction Furnace </a:t>
            </a:r>
            <a:endParaRPr lang="en-IN"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4728667" cy="461665"/>
          </a:xfrm>
          <a:prstGeom prst="rect">
            <a:avLst/>
          </a:prstGeom>
        </p:spPr>
        <p:txBody>
          <a:bodyPr wrap="none">
            <a:spAutoFit/>
          </a:bodyPr>
          <a:lstStyle/>
          <a:p>
            <a:r>
              <a:rPr lang="en-IN" sz="2400" b="1" dirty="0" smtClean="0"/>
              <a:t>Direct Core Type Induction Furnace </a:t>
            </a:r>
            <a:endParaRPr lang="en-IN" sz="2400" dirty="0"/>
          </a:p>
        </p:txBody>
      </p:sp>
      <p:sp>
        <p:nvSpPr>
          <p:cNvPr id="4" name="Rectangle 3"/>
          <p:cNvSpPr/>
          <p:nvPr/>
        </p:nvSpPr>
        <p:spPr>
          <a:xfrm>
            <a:off x="304800" y="914400"/>
            <a:ext cx="8077200" cy="5262979"/>
          </a:xfrm>
          <a:prstGeom prst="rect">
            <a:avLst/>
          </a:prstGeom>
        </p:spPr>
        <p:txBody>
          <a:bodyPr wrap="square">
            <a:spAutoFit/>
          </a:bodyPr>
          <a:lstStyle/>
          <a:p>
            <a:pPr algn="just"/>
            <a:r>
              <a:rPr lang="en-IN" sz="2000" dirty="0" smtClean="0"/>
              <a:t>It is shown in Fig. and is essentially a transformer in which the charge to be heated forms a single-turn short-circuited secondary and is magnetically coupled to the primary by an iron core. The furnace consists of a circular hearth which contains the charge to be melted in the form of an annular ring. When there is no molten metal in the ring, the secondary becomes open-circuited there-by cutting off the secondary current. Hence, to start the furnace, </a:t>
            </a:r>
            <a:r>
              <a:rPr lang="en-IN" sz="2000" dirty="0" err="1" smtClean="0"/>
              <a:t>molted</a:t>
            </a:r>
            <a:r>
              <a:rPr lang="en-IN" sz="2000" dirty="0" smtClean="0"/>
              <a:t> metal has to be poured in the annular hearth. </a:t>
            </a:r>
          </a:p>
          <a:p>
            <a:pPr algn="just"/>
            <a:endParaRPr lang="en-IN" sz="2000" dirty="0" smtClean="0"/>
          </a:p>
          <a:p>
            <a:pPr algn="just"/>
            <a:r>
              <a:rPr lang="en-IN" sz="2000" dirty="0" smtClean="0"/>
              <a:t>Since, magnetic coupling between the primary and secondary is very poor, it results in high leakage and low power factor. In order to nullify the effect of increased leakage reactance, low primary frequency of the order of 10 Hz is used.</a:t>
            </a:r>
          </a:p>
          <a:p>
            <a:pPr algn="just"/>
            <a:endParaRPr lang="en-IN" sz="2000" dirty="0" smtClean="0"/>
          </a:p>
          <a:p>
            <a:pPr algn="just"/>
            <a:r>
              <a:rPr lang="en-IN" sz="2000" dirty="0" smtClean="0"/>
              <a:t> If the transformer secondary current density exceeds 500 A/cm</a:t>
            </a:r>
            <a:r>
              <a:rPr lang="en-IN" sz="2000" baseline="30000" dirty="0" smtClean="0"/>
              <a:t>2</a:t>
            </a:r>
            <a:r>
              <a:rPr lang="en-IN" sz="2000" dirty="0" smtClean="0"/>
              <a:t> then, due to the interaction of secondary current with the alternating magnetic field, </a:t>
            </a:r>
            <a:r>
              <a:rPr lang="en-IN" b="1" dirty="0" smtClean="0"/>
              <a:t>the molten metal is squeezed to the extent that secondary circuit is interrupted. This effect is known as ―pinch effect.</a:t>
            </a:r>
            <a:endParaRPr lang="en-IN" sz="20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0"/>
            <a:ext cx="5761001" cy="523220"/>
          </a:xfrm>
          <a:prstGeom prst="rect">
            <a:avLst/>
          </a:prstGeom>
        </p:spPr>
        <p:txBody>
          <a:bodyPr wrap="none">
            <a:spAutoFit/>
          </a:bodyPr>
          <a:lstStyle/>
          <a:p>
            <a:r>
              <a:rPr lang="en-IN" sz="2800" b="1" dirty="0" smtClean="0"/>
              <a:t>Vertical Core-Type Induction Furnace </a:t>
            </a:r>
            <a:endParaRPr lang="en-IN" sz="2800" dirty="0"/>
          </a:p>
        </p:txBody>
      </p:sp>
      <p:sp>
        <p:nvSpPr>
          <p:cNvPr id="3" name="Rectangle 2"/>
          <p:cNvSpPr/>
          <p:nvPr/>
        </p:nvSpPr>
        <p:spPr>
          <a:xfrm>
            <a:off x="152400" y="394692"/>
            <a:ext cx="8991600" cy="6186309"/>
          </a:xfrm>
          <a:prstGeom prst="rect">
            <a:avLst/>
          </a:prstGeom>
        </p:spPr>
        <p:txBody>
          <a:bodyPr wrap="square">
            <a:spAutoFit/>
          </a:bodyPr>
          <a:lstStyle/>
          <a:p>
            <a:r>
              <a:rPr lang="en-IN" dirty="0" smtClean="0"/>
              <a:t>It is also known as </a:t>
            </a:r>
            <a:r>
              <a:rPr lang="en-IN" dirty="0" smtClean="0">
                <a:solidFill>
                  <a:srgbClr val="FF0000"/>
                </a:solidFill>
              </a:rPr>
              <a:t>Ajax-Wyatt furnace </a:t>
            </a:r>
            <a:r>
              <a:rPr lang="en-IN" dirty="0" smtClean="0"/>
              <a:t>and represents an improvement over the core-type furnace.</a:t>
            </a:r>
          </a:p>
          <a:p>
            <a:endParaRPr lang="en-IN" dirty="0" smtClean="0"/>
          </a:p>
          <a:p>
            <a:r>
              <a:rPr lang="en-IN" dirty="0" smtClean="0"/>
              <a:t> As shown in Fig., it has vertical channel (instead of a horizontal one) for the charge, so that the crucible used is also vertical which is convenient from metallurgical  point of view. In this furnace, magnetic coupling is comparatively better and power factor is high. </a:t>
            </a:r>
          </a:p>
          <a:p>
            <a:endParaRPr lang="en-IN" dirty="0" smtClean="0"/>
          </a:p>
          <a:p>
            <a:r>
              <a:rPr lang="en-IN" dirty="0" smtClean="0"/>
              <a:t>Hence, it can be operated from normal frequency supply. The circulation of the molten metal is kept up round the </a:t>
            </a:r>
            <a:r>
              <a:rPr lang="en-IN" dirty="0" err="1" smtClean="0"/>
              <a:t>Vee</a:t>
            </a:r>
            <a:r>
              <a:rPr lang="en-IN" dirty="0" smtClean="0"/>
              <a:t> portion by convection currents as shown in Fig. . As </a:t>
            </a:r>
            <a:r>
              <a:rPr lang="en-IN" dirty="0" err="1" smtClean="0"/>
              <a:t>Vee</a:t>
            </a:r>
            <a:r>
              <a:rPr lang="en-IN" dirty="0" smtClean="0"/>
              <a:t> channel is narrow, even a small quantity of charge is sufficient to keep the secondary circuit closed. However, </a:t>
            </a:r>
            <a:r>
              <a:rPr lang="en-IN" dirty="0" err="1" smtClean="0"/>
              <a:t>Vee</a:t>
            </a:r>
            <a:r>
              <a:rPr lang="en-IN" dirty="0" smtClean="0"/>
              <a:t> channel must be kept full of charge in order to maintain continuity of secondary circuit. This fact makes this furnace suitable for continuous operation</a:t>
            </a:r>
            <a:r>
              <a:rPr lang="en-IN" b="1" dirty="0" smtClean="0"/>
              <a:t>. The tendency of the secondary circuit to rupture due to pinch-effect is counteracted by the weight of the charge in the crucible</a:t>
            </a:r>
            <a:r>
              <a:rPr lang="en-IN" dirty="0" smtClean="0"/>
              <a:t>. The choice of material for inner lining of the furnace depends on the type of charge used. Clay lining is used for yellow brass. For red brass and bronze, an alloy of </a:t>
            </a:r>
            <a:r>
              <a:rPr lang="en-IN" dirty="0" err="1" smtClean="0"/>
              <a:t>magnetia</a:t>
            </a:r>
            <a:r>
              <a:rPr lang="en-IN" dirty="0" smtClean="0"/>
              <a:t> and alumina or corundum is used. The top of the furnace is covered with an insulated cover which can be removed for charging. The furnace can be tilted by the suitable hydraulic arrangement for taking out the molten metal. </a:t>
            </a:r>
          </a:p>
          <a:p>
            <a:r>
              <a:rPr lang="en-IN" dirty="0" smtClean="0"/>
              <a:t>This furnace is widely </a:t>
            </a:r>
            <a:r>
              <a:rPr lang="en-IN" b="1" dirty="0" smtClean="0"/>
              <a:t>used for melting and refining of brass and other non-ferrous metals</a:t>
            </a:r>
            <a:r>
              <a:rPr lang="en-IN" dirty="0" smtClean="0"/>
              <a:t>. As said earlier, it </a:t>
            </a:r>
            <a:r>
              <a:rPr lang="en-IN" b="1" dirty="0" smtClean="0"/>
              <a:t>is suitable for continuous operation</a:t>
            </a:r>
            <a:r>
              <a:rPr lang="en-IN" dirty="0" smtClean="0"/>
              <a:t>. It has </a:t>
            </a:r>
            <a:r>
              <a:rPr lang="en-IN" b="1" dirty="0" smtClean="0"/>
              <a:t>a </a:t>
            </a:r>
            <a:r>
              <a:rPr lang="en-IN" b="1" dirty="0" err="1" smtClean="0"/>
              <a:t>p.f</a:t>
            </a:r>
            <a:r>
              <a:rPr lang="en-IN" b="1" dirty="0" smtClean="0"/>
              <a:t>. of 0.8-0.85</a:t>
            </a:r>
            <a:r>
              <a:rPr lang="en-IN" dirty="0" smtClean="0"/>
              <a:t>. With normal supply frequency, its </a:t>
            </a:r>
            <a:r>
              <a:rPr lang="en-IN" b="1" dirty="0" smtClean="0"/>
              <a:t>efficiency is about 75% </a:t>
            </a:r>
            <a:r>
              <a:rPr lang="en-IN" dirty="0" smtClean="0"/>
              <a:t>and its standard size varies from </a:t>
            </a:r>
            <a:r>
              <a:rPr lang="en-IN" b="1" dirty="0" smtClean="0"/>
              <a:t>60-300 kW</a:t>
            </a:r>
            <a:r>
              <a:rPr lang="en-IN" dirty="0" smtClean="0"/>
              <a:t>, all single-phase. </a:t>
            </a: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5780685" cy="523220"/>
          </a:xfrm>
          <a:prstGeom prst="rect">
            <a:avLst/>
          </a:prstGeom>
        </p:spPr>
        <p:txBody>
          <a:bodyPr wrap="none">
            <a:spAutoFit/>
          </a:bodyPr>
          <a:lstStyle/>
          <a:p>
            <a:r>
              <a:rPr lang="en-IN" sz="2800" b="1" dirty="0" smtClean="0"/>
              <a:t>Indirect Core-Type Induction Furnace </a:t>
            </a:r>
            <a:endParaRPr lang="en-IN" sz="2800" dirty="0"/>
          </a:p>
        </p:txBody>
      </p:sp>
      <p:sp>
        <p:nvSpPr>
          <p:cNvPr id="3" name="Rectangle 2"/>
          <p:cNvSpPr/>
          <p:nvPr/>
        </p:nvSpPr>
        <p:spPr>
          <a:xfrm>
            <a:off x="381000" y="609600"/>
            <a:ext cx="8305800" cy="707886"/>
          </a:xfrm>
          <a:prstGeom prst="rect">
            <a:avLst/>
          </a:prstGeom>
        </p:spPr>
        <p:txBody>
          <a:bodyPr wrap="square">
            <a:spAutoFit/>
          </a:bodyPr>
          <a:lstStyle/>
          <a:p>
            <a:r>
              <a:rPr lang="en-IN" sz="2000" dirty="0" smtClean="0"/>
              <a:t>In this furnace, a suitable element is heated by induction which, in turn, transfers the heat to the charge by radiation. </a:t>
            </a:r>
            <a:endParaRPr lang="en-IN" sz="2000" dirty="0"/>
          </a:p>
        </p:txBody>
      </p:sp>
      <p:sp>
        <p:nvSpPr>
          <p:cNvPr id="4" name="Rectangle 3"/>
          <p:cNvSpPr/>
          <p:nvPr/>
        </p:nvSpPr>
        <p:spPr>
          <a:xfrm>
            <a:off x="304800" y="1407149"/>
            <a:ext cx="8610600" cy="5035353"/>
          </a:xfrm>
          <a:prstGeom prst="rect">
            <a:avLst/>
          </a:prstGeom>
        </p:spPr>
        <p:txBody>
          <a:bodyPr wrap="square">
            <a:spAutoFit/>
          </a:bodyPr>
          <a:lstStyle/>
          <a:p>
            <a:pPr algn="just">
              <a:lnSpc>
                <a:spcPct val="150000"/>
              </a:lnSpc>
            </a:pPr>
            <a:r>
              <a:rPr lang="en-IN" dirty="0" smtClean="0"/>
              <a:t>As shown in Fig.  the secondary consists of a metal container which forms the walls of the furnace proper. The primary winding is magnetically coupled to this secondary by an iron core. When primary winding is connected to </a:t>
            </a:r>
            <a:r>
              <a:rPr lang="en-IN" dirty="0" err="1" smtClean="0"/>
              <a:t>a.c</a:t>
            </a:r>
            <a:r>
              <a:rPr lang="en-IN" dirty="0" smtClean="0"/>
              <a:t>. supply, secondary current is induced in the metal container by transformer action which heats up the container. The metal container transfers this heat to the charge. A special advantage of this furnace is that its temperature can be automatically controlled without the use of an external equipment. The part AB of the magnetic circuit situated inside the oven chamber consists of a special alloy which loses its magnetic properties at a particular temperature but regains them when cooled back to the same temperature. As soon as the chamber attains the critical temperature, reluctance of the magnetic circuit increases manifold thereby cutting off the heat supply. The bar </a:t>
            </a:r>
            <a:r>
              <a:rPr lang="en-IN" i="1" dirty="0" smtClean="0"/>
              <a:t>AB is detachable and can be replaced by other bars having different critical temperatures. </a:t>
            </a:r>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85800" y="457200"/>
            <a:ext cx="7772400" cy="45720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4864024" cy="584775"/>
          </a:xfrm>
          <a:prstGeom prst="rect">
            <a:avLst/>
          </a:prstGeom>
        </p:spPr>
        <p:txBody>
          <a:bodyPr wrap="none">
            <a:spAutoFit/>
          </a:bodyPr>
          <a:lstStyle/>
          <a:p>
            <a:r>
              <a:rPr lang="en-IN" sz="3200" b="1" dirty="0" smtClean="0"/>
              <a:t>Coreless Induction Furnace </a:t>
            </a:r>
            <a:endParaRPr lang="en-IN" sz="3200" dirty="0"/>
          </a:p>
        </p:txBody>
      </p:sp>
      <p:sp>
        <p:nvSpPr>
          <p:cNvPr id="3" name="Rectangle 2"/>
          <p:cNvSpPr/>
          <p:nvPr/>
        </p:nvSpPr>
        <p:spPr>
          <a:xfrm>
            <a:off x="990600" y="1295400"/>
            <a:ext cx="8001000" cy="1723549"/>
          </a:xfrm>
          <a:prstGeom prst="rect">
            <a:avLst/>
          </a:prstGeom>
        </p:spPr>
        <p:txBody>
          <a:bodyPr wrap="square">
            <a:spAutoFit/>
          </a:bodyPr>
          <a:lstStyle/>
          <a:p>
            <a:r>
              <a:rPr lang="en-IN" sz="2800" dirty="0" smtClean="0"/>
              <a:t>Three main parts of the furnace are </a:t>
            </a:r>
          </a:p>
          <a:p>
            <a:endParaRPr lang="en-IN" b="1" dirty="0" smtClean="0"/>
          </a:p>
          <a:p>
            <a:pPr marL="400050" indent="-400050">
              <a:buAutoNum type="romanLcParenBoth"/>
            </a:pPr>
            <a:r>
              <a:rPr lang="en-IN" sz="2000" b="1" i="1" dirty="0" smtClean="0"/>
              <a:t>primary coil</a:t>
            </a:r>
          </a:p>
          <a:p>
            <a:pPr marL="400050" indent="-400050">
              <a:buAutoNum type="romanLcParenBoth"/>
            </a:pPr>
            <a:r>
              <a:rPr lang="en-IN" sz="2000" b="1" i="1" dirty="0" smtClean="0"/>
              <a:t>a ceramic crucible containing charge which forms the secondary and</a:t>
            </a:r>
          </a:p>
          <a:p>
            <a:pPr marL="400050" indent="-400050">
              <a:buAutoNum type="romanLcParenBoth"/>
            </a:pPr>
            <a:r>
              <a:rPr lang="en-IN" sz="2000" b="1" i="1" dirty="0" smtClean="0"/>
              <a:t> the frame which includes supports and tilting mechanism. </a:t>
            </a:r>
            <a:endParaRPr lang="en-IN" sz="2000" dirty="0"/>
          </a:p>
        </p:txBody>
      </p:sp>
      <p:pic>
        <p:nvPicPr>
          <p:cNvPr id="2050" name="Picture 2"/>
          <p:cNvPicPr>
            <a:picLocks noChangeAspect="1" noChangeArrowheads="1"/>
          </p:cNvPicPr>
          <p:nvPr/>
        </p:nvPicPr>
        <p:blipFill>
          <a:blip r:embed="rId2"/>
          <a:srcRect/>
          <a:stretch>
            <a:fillRect/>
          </a:stretch>
        </p:blipFill>
        <p:spPr bwMode="auto">
          <a:xfrm>
            <a:off x="4648200" y="3048000"/>
            <a:ext cx="4114800" cy="3614738"/>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686800" cy="6063198"/>
          </a:xfrm>
          <a:prstGeom prst="rect">
            <a:avLst/>
          </a:prstGeom>
        </p:spPr>
        <p:txBody>
          <a:bodyPr wrap="square">
            <a:spAutoFit/>
          </a:bodyPr>
          <a:lstStyle/>
          <a:p>
            <a:pPr algn="just"/>
            <a:r>
              <a:rPr lang="en-IN" sz="2800" dirty="0" smtClean="0"/>
              <a:t>The distinctive feature of this furnace is that it contains no heavy iron core with the result that there is no continuous path for the magnetic flux. The crucible and the coil are relatively light in construction and can be conveniently tilted for pouring. </a:t>
            </a:r>
          </a:p>
          <a:p>
            <a:pPr algn="just"/>
            <a:endParaRPr lang="en-IN" sz="2800" dirty="0" smtClean="0"/>
          </a:p>
          <a:p>
            <a:pPr algn="just"/>
            <a:r>
              <a:rPr lang="en-IN" sz="2800" dirty="0" smtClean="0"/>
              <a:t>The charge is put into the crucible and primary winding is connected to a high-frequency </a:t>
            </a:r>
            <a:r>
              <a:rPr lang="en-IN" sz="2800" dirty="0" err="1" smtClean="0"/>
              <a:t>a.c</a:t>
            </a:r>
            <a:r>
              <a:rPr lang="en-IN" sz="2800" dirty="0" smtClean="0"/>
              <a:t>. supply. </a:t>
            </a:r>
          </a:p>
          <a:p>
            <a:pPr algn="just"/>
            <a:endParaRPr lang="en-IN" sz="2800" dirty="0" smtClean="0"/>
          </a:p>
          <a:p>
            <a:pPr algn="just"/>
            <a:r>
              <a:rPr lang="en-IN" sz="2800" dirty="0" smtClean="0"/>
              <a:t>The flux produced by the primary sets up eddy-currents in the charge and heats it up to the melting point. The charge need not be in the molten state at the start as was required by core-type furnaces. </a:t>
            </a:r>
          </a:p>
          <a:p>
            <a:pPr algn="just"/>
            <a:endParaRPr lang="en-IN" sz="240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839200" cy="6924973"/>
          </a:xfrm>
          <a:prstGeom prst="rect">
            <a:avLst/>
          </a:prstGeom>
        </p:spPr>
        <p:txBody>
          <a:bodyPr wrap="square">
            <a:spAutoFit/>
          </a:bodyPr>
          <a:lstStyle/>
          <a:p>
            <a:pPr algn="just"/>
            <a:endParaRPr lang="en-IN" sz="2400" dirty="0" smtClean="0"/>
          </a:p>
          <a:p>
            <a:pPr algn="just"/>
            <a:r>
              <a:rPr lang="en-IN" sz="2800" dirty="0" smtClean="0"/>
              <a:t>The eddy- currents also set up electromotive forces which produce stirring action which is essential for obtaining uniforms quality of metal. Since flux density is low (due to the absence of the </a:t>
            </a:r>
            <a:r>
              <a:rPr lang="en-IN" sz="2800" dirty="0" err="1" smtClean="0"/>
              <a:t>magntic</a:t>
            </a:r>
            <a:r>
              <a:rPr lang="en-IN" sz="2800" dirty="0" smtClean="0"/>
              <a:t> core) high frequency supply has to be used because eddy-current loss(</a:t>
            </a:r>
            <a:r>
              <a:rPr lang="en-IN" sz="2800" i="1" dirty="0" smtClean="0"/>
              <a:t>We). However, this high frequency increases the resistance of the primary winding due to skin effect, thereby increasing primary Cu losses. </a:t>
            </a:r>
          </a:p>
          <a:p>
            <a:pPr algn="just"/>
            <a:r>
              <a:rPr lang="en-IN" sz="2800" i="1" dirty="0" smtClean="0"/>
              <a:t>Hence, the primary winding is not made of Cu wire but consists of hollow Cu tubes which are cooled by water circulating through them. Since magnetic coupling between the primary and secondary windings is low, the furnace </a:t>
            </a:r>
            <a:r>
              <a:rPr lang="en-IN" sz="2800" i="1" dirty="0" err="1" smtClean="0"/>
              <a:t>p.f</a:t>
            </a:r>
            <a:r>
              <a:rPr lang="en-IN" sz="2800" i="1" dirty="0" smtClean="0"/>
              <a:t>. lies between 0.1 and 0.3. Hence, static capacitors are invariably used in parallel with the furnace to improve its </a:t>
            </a:r>
            <a:r>
              <a:rPr lang="en-IN" sz="2800" i="1" dirty="0" err="1" smtClean="0"/>
              <a:t>p.f</a:t>
            </a:r>
            <a:r>
              <a:rPr lang="en-IN" sz="2800" i="1" dirty="0" smtClean="0"/>
              <a:t>. </a:t>
            </a:r>
            <a:endParaRPr lang="en-IN"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915400" cy="6863417"/>
          </a:xfrm>
          <a:prstGeom prst="rect">
            <a:avLst/>
          </a:prstGeom>
        </p:spPr>
        <p:txBody>
          <a:bodyPr wrap="square">
            <a:spAutoFit/>
          </a:bodyPr>
          <a:lstStyle/>
          <a:p>
            <a:pPr algn="just"/>
            <a:r>
              <a:rPr lang="en-IN" sz="2000" b="1" dirty="0" smtClean="0">
                <a:latin typeface="Times New Roman" pitchFamily="18" charset="0"/>
                <a:cs typeface="Times New Roman" pitchFamily="18" charset="0"/>
              </a:rPr>
              <a:t>(iv) Ease of Control. </a:t>
            </a:r>
            <a:r>
              <a:rPr lang="en-IN" sz="2000" dirty="0" smtClean="0">
                <a:latin typeface="Times New Roman" pitchFamily="18" charset="0"/>
                <a:cs typeface="Times New Roman" pitchFamily="18" charset="0"/>
              </a:rPr>
              <a:t>It is easy to control and regulate the temperature of an electric furnace with the help of manual or automatic devices. Temperature can be controlled within ± 5°C which is not possible in any other form of heating</a:t>
            </a:r>
          </a:p>
          <a:p>
            <a:pPr algn="just"/>
            <a:r>
              <a:rPr lang="en-IN" sz="2000" b="1" dirty="0" smtClean="0">
                <a:latin typeface="Times New Roman" pitchFamily="18" charset="0"/>
                <a:cs typeface="Times New Roman" pitchFamily="18" charset="0"/>
              </a:rPr>
              <a:t>(v) Special Heating Requirement. </a:t>
            </a:r>
            <a:r>
              <a:rPr lang="en-IN" sz="2000" dirty="0" smtClean="0">
                <a:latin typeface="Times New Roman" pitchFamily="18" charset="0"/>
                <a:cs typeface="Times New Roman" pitchFamily="18" charset="0"/>
              </a:rPr>
              <a:t>Special heating requirements such as uniform heating of a material or heating one particular portion of the job without affecting its other parts or heating with no oxidation can be met only by electric heating. </a:t>
            </a:r>
          </a:p>
          <a:p>
            <a:pPr algn="just"/>
            <a:r>
              <a:rPr lang="en-IN" sz="2000" b="1" dirty="0" smtClean="0">
                <a:latin typeface="Times New Roman" pitchFamily="18" charset="0"/>
                <a:cs typeface="Times New Roman" pitchFamily="18" charset="0"/>
              </a:rPr>
              <a:t>(vi) Higher Efficiency</a:t>
            </a:r>
            <a:r>
              <a:rPr lang="en-IN" sz="2000" dirty="0" smtClean="0">
                <a:latin typeface="Times New Roman" pitchFamily="18" charset="0"/>
                <a:cs typeface="Times New Roman" pitchFamily="18" charset="0"/>
              </a:rPr>
              <a:t>. Heat produced electrically does not go away waste through the chimney and other by-products. Consequently, most of the heat produced is utilised for heating the material itself. Hence, electric heating has higher efficiency as compared to other types of heating. </a:t>
            </a:r>
          </a:p>
          <a:p>
            <a:pPr algn="just"/>
            <a:r>
              <a:rPr lang="en-IN" sz="2000" dirty="0" smtClean="0">
                <a:latin typeface="Times New Roman" pitchFamily="18" charset="0"/>
                <a:cs typeface="Times New Roman" pitchFamily="18" charset="0"/>
              </a:rPr>
              <a:t>(</a:t>
            </a:r>
            <a:r>
              <a:rPr lang="en-IN" sz="2000" b="1" dirty="0" smtClean="0">
                <a:latin typeface="Times New Roman" pitchFamily="18" charset="0"/>
                <a:cs typeface="Times New Roman" pitchFamily="18" charset="0"/>
              </a:rPr>
              <a:t>vii) Better Working Conditions</a:t>
            </a:r>
            <a:r>
              <a:rPr lang="en-IN" sz="2000" dirty="0" smtClean="0">
                <a:latin typeface="Times New Roman" pitchFamily="18" charset="0"/>
                <a:cs typeface="Times New Roman" pitchFamily="18" charset="0"/>
              </a:rPr>
              <a:t>. Since electric heating produces no irritating noises and also the radiation losses are low, it results in low ambient temperature. Hence, working with electric furnaces is convenient and cool. </a:t>
            </a:r>
          </a:p>
          <a:p>
            <a:pPr algn="just"/>
            <a:r>
              <a:rPr lang="en-IN" sz="2000" b="1" dirty="0" smtClean="0">
                <a:latin typeface="Times New Roman" pitchFamily="18" charset="0"/>
                <a:cs typeface="Times New Roman" pitchFamily="18" charset="0"/>
              </a:rPr>
              <a:t>(viii) Heating of Bad Conductors</a:t>
            </a:r>
            <a:r>
              <a:rPr lang="en-IN" sz="2000" dirty="0" smtClean="0">
                <a:latin typeface="Times New Roman" pitchFamily="18" charset="0"/>
                <a:cs typeface="Times New Roman" pitchFamily="18" charset="0"/>
              </a:rPr>
              <a:t>. Bad conductors of heat and electricity like wood, plastic and bakery items can be uniformly and suitably heated with dielectric heating process. </a:t>
            </a:r>
          </a:p>
          <a:p>
            <a:pPr algn="just"/>
            <a:r>
              <a:rPr lang="en-IN" sz="2000" b="1" dirty="0" smtClean="0">
                <a:latin typeface="Times New Roman" pitchFamily="18" charset="0"/>
                <a:cs typeface="Times New Roman" pitchFamily="18" charset="0"/>
              </a:rPr>
              <a:t>(ix) Safety. </a:t>
            </a:r>
            <a:r>
              <a:rPr lang="en-IN" sz="2000" dirty="0" smtClean="0">
                <a:latin typeface="Times New Roman" pitchFamily="18" charset="0"/>
                <a:cs typeface="Times New Roman" pitchFamily="18" charset="0"/>
              </a:rPr>
              <a:t>Electric heating is quite safe because it responds quickly to the controlled signals. </a:t>
            </a:r>
          </a:p>
          <a:p>
            <a:pPr algn="just"/>
            <a:r>
              <a:rPr lang="en-IN" sz="2000" b="1" dirty="0" smtClean="0">
                <a:latin typeface="Times New Roman" pitchFamily="18" charset="0"/>
                <a:cs typeface="Times New Roman" pitchFamily="18" charset="0"/>
              </a:rPr>
              <a:t>(x) Lower Attention and Maintenance Cost</a:t>
            </a:r>
            <a:r>
              <a:rPr lang="en-IN" sz="2000" dirty="0" smtClean="0">
                <a:latin typeface="Times New Roman" pitchFamily="18" charset="0"/>
                <a:cs typeface="Times New Roman" pitchFamily="18" charset="0"/>
              </a:rPr>
              <a:t>. Electric heating equipment generally will not require much attention and supervision and their maintenance cost is almost negligible. Hence, labour charges are negligibly small as compared to other forms of heating</a:t>
            </a:r>
            <a:r>
              <a:rPr lang="en-IN" i="1" dirty="0" smtClean="0"/>
              <a:t>. </a:t>
            </a: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153400" cy="5262979"/>
          </a:xfrm>
          <a:prstGeom prst="rect">
            <a:avLst/>
          </a:prstGeom>
        </p:spPr>
        <p:txBody>
          <a:bodyPr wrap="square">
            <a:spAutoFit/>
          </a:bodyPr>
          <a:lstStyle/>
          <a:p>
            <a:pPr algn="just"/>
            <a:r>
              <a:rPr lang="en-IN" sz="2800" dirty="0" smtClean="0"/>
              <a:t>These are used for steel production and for </a:t>
            </a:r>
            <a:r>
              <a:rPr lang="en-IN" sz="2800" b="1" dirty="0" smtClean="0"/>
              <a:t>melting of non-ferrous metals like brass, bronze, copper and aluminium etc., along with various alloys of these elements. </a:t>
            </a:r>
          </a:p>
          <a:p>
            <a:pPr algn="just"/>
            <a:endParaRPr lang="en-IN" sz="2800" dirty="0" smtClean="0"/>
          </a:p>
          <a:p>
            <a:pPr algn="just"/>
            <a:r>
              <a:rPr lang="en-IN" sz="2800" dirty="0" smtClean="0"/>
              <a:t>Special application of these furnaces include </a:t>
            </a:r>
            <a:r>
              <a:rPr lang="en-IN" sz="2800" b="1" dirty="0" smtClean="0"/>
              <a:t>vacuum melting, melting in a controlled atmosphere and melting for precision casting where high frequency induction heating is used</a:t>
            </a:r>
            <a:r>
              <a:rPr lang="en-IN" sz="2800" dirty="0" smtClean="0"/>
              <a:t>. It also finds wide use </a:t>
            </a:r>
            <a:r>
              <a:rPr lang="en-IN" sz="2800" b="1" dirty="0" smtClean="0"/>
              <a:t>in electronic industry and in other industrial activities like soldering, brazing hardening and annealing and sterilizing surgical instruments etc</a:t>
            </a:r>
            <a:r>
              <a:rPr lang="en-IN" sz="2800" dirty="0" smtClean="0"/>
              <a:t>. </a:t>
            </a:r>
            <a:endParaRPr lang="en-IN"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82000" cy="523220"/>
          </a:xfrm>
          <a:prstGeom prst="rect">
            <a:avLst/>
          </a:prstGeom>
        </p:spPr>
        <p:txBody>
          <a:bodyPr wrap="square">
            <a:spAutoFit/>
          </a:bodyPr>
          <a:lstStyle/>
          <a:p>
            <a:r>
              <a:rPr lang="en-IN" sz="2800" dirty="0" smtClean="0"/>
              <a:t>Advantages of coreless Induction furnaces</a:t>
            </a:r>
            <a:endParaRPr lang="en-IN" sz="2800" dirty="0"/>
          </a:p>
        </p:txBody>
      </p:sp>
      <p:sp>
        <p:nvSpPr>
          <p:cNvPr id="3" name="Rectangle 2"/>
          <p:cNvSpPr/>
          <p:nvPr/>
        </p:nvSpPr>
        <p:spPr>
          <a:xfrm>
            <a:off x="0" y="1219200"/>
            <a:ext cx="9144000" cy="3816429"/>
          </a:xfrm>
          <a:prstGeom prst="rect">
            <a:avLst/>
          </a:prstGeom>
        </p:spPr>
        <p:txBody>
          <a:bodyPr wrap="square">
            <a:spAutoFit/>
          </a:bodyPr>
          <a:lstStyle/>
          <a:p>
            <a:endParaRPr lang="en-IN" dirty="0" smtClean="0"/>
          </a:p>
          <a:p>
            <a:r>
              <a:rPr lang="en-IN" dirty="0" smtClean="0"/>
              <a:t>(</a:t>
            </a:r>
            <a:r>
              <a:rPr lang="en-IN" sz="2800" dirty="0" smtClean="0"/>
              <a:t>1) They are fast in operation. </a:t>
            </a:r>
          </a:p>
          <a:p>
            <a:r>
              <a:rPr lang="en-IN" sz="2800" b="1" dirty="0" smtClean="0"/>
              <a:t>(2) They produce most uniform quality of product. </a:t>
            </a:r>
          </a:p>
          <a:p>
            <a:r>
              <a:rPr lang="en-IN" sz="2800" b="1" dirty="0" smtClean="0"/>
              <a:t>(3) They can be operated intermittently. </a:t>
            </a:r>
          </a:p>
          <a:p>
            <a:r>
              <a:rPr lang="en-IN" sz="2800" b="1" dirty="0" smtClean="0"/>
              <a:t>(4) Their operation is free from smoke, dirt, dust and noises. </a:t>
            </a:r>
          </a:p>
          <a:p>
            <a:r>
              <a:rPr lang="en-IN" sz="2800" b="1" dirty="0" smtClean="0"/>
              <a:t>(5) They can be used for all industrial applications requiring heating and melting. </a:t>
            </a:r>
          </a:p>
          <a:p>
            <a:r>
              <a:rPr lang="en-IN" sz="2800" b="1" dirty="0" smtClean="0"/>
              <a:t>(6) They have low erection and operating costs. </a:t>
            </a:r>
          </a:p>
          <a:p>
            <a:r>
              <a:rPr lang="en-IN" sz="2800" b="1" dirty="0" smtClean="0"/>
              <a:t>(7) Their charging and pouring is simple.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52400"/>
            <a:ext cx="5820055" cy="523220"/>
          </a:xfrm>
          <a:prstGeom prst="rect">
            <a:avLst/>
          </a:prstGeom>
        </p:spPr>
        <p:txBody>
          <a:bodyPr wrap="none">
            <a:spAutoFit/>
          </a:bodyPr>
          <a:lstStyle/>
          <a:p>
            <a:r>
              <a:rPr lang="en-IN" sz="2800" b="1" dirty="0" smtClean="0"/>
              <a:t>High Frequency Eddy-current Heating </a:t>
            </a:r>
            <a:endParaRPr lang="en-IN" sz="2800" dirty="0"/>
          </a:p>
        </p:txBody>
      </p:sp>
      <p:pic>
        <p:nvPicPr>
          <p:cNvPr id="1026" name="Picture 2"/>
          <p:cNvPicPr>
            <a:picLocks noChangeAspect="1" noChangeArrowheads="1"/>
          </p:cNvPicPr>
          <p:nvPr/>
        </p:nvPicPr>
        <p:blipFill>
          <a:blip r:embed="rId2"/>
          <a:srcRect/>
          <a:stretch>
            <a:fillRect/>
          </a:stretch>
        </p:blipFill>
        <p:spPr bwMode="auto">
          <a:xfrm>
            <a:off x="533400" y="1295400"/>
            <a:ext cx="7391400" cy="2614612"/>
          </a:xfrm>
          <a:prstGeom prst="rect">
            <a:avLst/>
          </a:prstGeom>
          <a:noFill/>
          <a:ln w="9525">
            <a:noFill/>
            <a:miter lim="800000"/>
            <a:headEnd/>
            <a:tailEnd/>
          </a:ln>
          <a:effectLst/>
        </p:spPr>
      </p:pic>
      <p:sp>
        <p:nvSpPr>
          <p:cNvPr id="4" name="Rectangle 3"/>
          <p:cNvSpPr/>
          <p:nvPr/>
        </p:nvSpPr>
        <p:spPr>
          <a:xfrm>
            <a:off x="609600" y="4272677"/>
            <a:ext cx="8077200" cy="2246769"/>
          </a:xfrm>
          <a:prstGeom prst="rect">
            <a:avLst/>
          </a:prstGeom>
        </p:spPr>
        <p:txBody>
          <a:bodyPr wrap="square">
            <a:spAutoFit/>
          </a:bodyPr>
          <a:lstStyle/>
          <a:p>
            <a:pPr algn="just"/>
            <a:r>
              <a:rPr lang="en-IN" sz="2000" b="1" dirty="0" smtClean="0"/>
              <a:t>For heating an article by eddy-currents, it is placed inside a high frequency </a:t>
            </a:r>
            <a:r>
              <a:rPr lang="en-IN" sz="2000" b="1" dirty="0" err="1" smtClean="0"/>
              <a:t>a.c</a:t>
            </a:r>
            <a:r>
              <a:rPr lang="en-IN" sz="2000" b="1" dirty="0" smtClean="0"/>
              <a:t>. current-carrying coil (Fig. ). The alternating magnetic field produced by the coil sets up eddy-currents in the article which, consequently, gets heated up. Such a coil is known as heater coil or work coil and the material to be heated is known as </a:t>
            </a:r>
            <a:r>
              <a:rPr lang="en-IN" sz="2000" b="1" i="1" dirty="0" smtClean="0"/>
              <a:t>charge or load. Primarily, it is the eddy-current loss which is responsible for the production of heat although hysteresis loss also contributes to some extent in the case of non-magnetic materials. </a:t>
            </a:r>
            <a:endParaRPr lang="en-IN" sz="20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229600" cy="4247317"/>
          </a:xfrm>
          <a:prstGeom prst="rect">
            <a:avLst/>
          </a:prstGeom>
        </p:spPr>
        <p:txBody>
          <a:bodyPr wrap="square">
            <a:spAutoFit/>
          </a:bodyPr>
          <a:lstStyle/>
          <a:p>
            <a:r>
              <a:rPr lang="en-IN" dirty="0" smtClean="0"/>
              <a:t>The eddy-current loss </a:t>
            </a:r>
          </a:p>
          <a:p>
            <a:endParaRPr lang="en-IN" sz="3600" dirty="0" smtClean="0"/>
          </a:p>
          <a:p>
            <a:r>
              <a:rPr lang="en-IN" sz="3600" dirty="0" smtClean="0"/>
              <a:t>We α </a:t>
            </a:r>
            <a:r>
              <a:rPr lang="en-IN" sz="3600" i="1" dirty="0" smtClean="0"/>
              <a:t>B</a:t>
            </a:r>
            <a:r>
              <a:rPr lang="en-IN" sz="3600" i="1" baseline="30000" dirty="0" smtClean="0"/>
              <a:t>2</a:t>
            </a:r>
            <a:r>
              <a:rPr lang="en-IN" sz="3600" i="1" dirty="0" smtClean="0"/>
              <a:t>f</a:t>
            </a:r>
            <a:r>
              <a:rPr lang="en-IN" sz="3600" i="1" baseline="30000" dirty="0" smtClean="0"/>
              <a:t>2</a:t>
            </a:r>
            <a:endParaRPr lang="en-IN" sz="3600" i="1" dirty="0" smtClean="0"/>
          </a:p>
          <a:p>
            <a:endParaRPr lang="en-IN" i="1" dirty="0" smtClean="0"/>
          </a:p>
          <a:p>
            <a:endParaRPr lang="en-IN" i="1" dirty="0" smtClean="0"/>
          </a:p>
          <a:p>
            <a:pPr algn="just"/>
            <a:r>
              <a:rPr lang="en-IN" sz="2400" i="1" dirty="0" smtClean="0"/>
              <a:t>Hence, this loss can be controlled by controlling flux density B and the supply frequency ƒ. </a:t>
            </a:r>
          </a:p>
          <a:p>
            <a:pPr algn="just"/>
            <a:endParaRPr lang="en-IN" sz="2400" i="1" dirty="0" smtClean="0"/>
          </a:p>
          <a:p>
            <a:pPr algn="just"/>
            <a:r>
              <a:rPr lang="en-IN" sz="2400" i="1" dirty="0" smtClean="0"/>
              <a:t>This loss is greatest on the surface of the material but decreases as we go deep inside. The depth of the material </a:t>
            </a:r>
            <a:r>
              <a:rPr lang="en-IN" sz="2400" i="1" dirty="0" err="1" smtClean="0"/>
              <a:t>upto</a:t>
            </a:r>
            <a:r>
              <a:rPr lang="en-IN" sz="2400" i="1" dirty="0" smtClean="0"/>
              <a:t> which the eddy-current loss penetrates is given by </a:t>
            </a:r>
            <a:endParaRPr lang="en-IN" sz="2400" dirty="0"/>
          </a:p>
        </p:txBody>
      </p:sp>
      <p:pic>
        <p:nvPicPr>
          <p:cNvPr id="2050" name="Picture 2"/>
          <p:cNvPicPr>
            <a:picLocks noChangeAspect="1" noChangeArrowheads="1"/>
          </p:cNvPicPr>
          <p:nvPr/>
        </p:nvPicPr>
        <p:blipFill>
          <a:blip r:embed="rId2"/>
          <a:srcRect/>
          <a:stretch>
            <a:fillRect/>
          </a:stretch>
        </p:blipFill>
        <p:spPr bwMode="auto">
          <a:xfrm>
            <a:off x="228600" y="4572000"/>
            <a:ext cx="3000375" cy="1676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505200" y="4648200"/>
            <a:ext cx="4919663" cy="1552575"/>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305800" cy="2677656"/>
          </a:xfrm>
          <a:prstGeom prst="rect">
            <a:avLst/>
          </a:prstGeom>
        </p:spPr>
        <p:txBody>
          <a:bodyPr wrap="square">
            <a:spAutoFit/>
          </a:bodyPr>
          <a:lstStyle/>
          <a:p>
            <a:r>
              <a:rPr lang="en-IN" sz="2400" b="1" dirty="0" smtClean="0"/>
              <a:t>Advantages of Eddy-current Heating </a:t>
            </a:r>
          </a:p>
          <a:p>
            <a:endParaRPr lang="en-IN" sz="2400" b="1" dirty="0" smtClean="0"/>
          </a:p>
          <a:p>
            <a:r>
              <a:rPr lang="en-IN" sz="2000" dirty="0" smtClean="0"/>
              <a:t>(1) There is negligible wastage of heat because the heat is produced in the body to be heated. </a:t>
            </a:r>
          </a:p>
          <a:p>
            <a:r>
              <a:rPr lang="en-IN" sz="2000" dirty="0" smtClean="0"/>
              <a:t>(2) It can take place in vacuum or other special environs where other types of heating are not possible. </a:t>
            </a:r>
          </a:p>
          <a:p>
            <a:r>
              <a:rPr lang="en-IN" sz="2000" dirty="0" smtClean="0"/>
              <a:t>(3) Heat can be made to penetrate any depth of the body by selecting proper supply frequently. </a:t>
            </a:r>
          </a:p>
        </p:txBody>
      </p:sp>
      <p:sp>
        <p:nvSpPr>
          <p:cNvPr id="3" name="Rectangle 2"/>
          <p:cNvSpPr/>
          <p:nvPr/>
        </p:nvSpPr>
        <p:spPr>
          <a:xfrm>
            <a:off x="228600" y="2667000"/>
            <a:ext cx="8610600" cy="3600986"/>
          </a:xfrm>
          <a:prstGeom prst="rect">
            <a:avLst/>
          </a:prstGeom>
        </p:spPr>
        <p:txBody>
          <a:bodyPr wrap="square">
            <a:spAutoFit/>
          </a:bodyPr>
          <a:lstStyle/>
          <a:p>
            <a:r>
              <a:rPr lang="en-IN" sz="2400" b="1" dirty="0" smtClean="0"/>
              <a:t>Applications of Eddy-current Heating </a:t>
            </a:r>
          </a:p>
          <a:p>
            <a:endParaRPr lang="en-IN" sz="2400" b="1" dirty="0" smtClean="0"/>
          </a:p>
          <a:p>
            <a:pPr algn="just"/>
            <a:r>
              <a:rPr lang="en-IN" dirty="0" smtClean="0"/>
              <a:t>(1) </a:t>
            </a:r>
            <a:r>
              <a:rPr lang="en-IN" b="1" dirty="0" smtClean="0"/>
              <a:t>Surface Hardening</a:t>
            </a:r>
            <a:r>
              <a:rPr lang="en-IN" dirty="0" smtClean="0"/>
              <a:t>. The bar whose surface is to be hardened by heat treatment is placed within the working coil which is connected to an </a:t>
            </a:r>
            <a:r>
              <a:rPr lang="en-IN" dirty="0" err="1" smtClean="0"/>
              <a:t>a.c</a:t>
            </a:r>
            <a:r>
              <a:rPr lang="en-IN" dirty="0" smtClean="0"/>
              <a:t>. supply of high frequency. The </a:t>
            </a:r>
            <a:r>
              <a:rPr lang="en-IN" b="1" dirty="0" smtClean="0"/>
              <a:t>depth </a:t>
            </a:r>
            <a:r>
              <a:rPr lang="en-IN" b="1" dirty="0" err="1" smtClean="0"/>
              <a:t>upto</a:t>
            </a:r>
            <a:r>
              <a:rPr lang="en-IN" b="1" dirty="0" smtClean="0"/>
              <a:t> which the surface is to be hardened </a:t>
            </a:r>
            <a:r>
              <a:rPr lang="en-IN" dirty="0" smtClean="0"/>
              <a:t>can be obtained by the proper selection of frequency of the coil current. </a:t>
            </a:r>
            <a:r>
              <a:rPr lang="en-IN" b="1" dirty="0" smtClean="0"/>
              <a:t>After a few seconds, when surface has reached the proper temperature, </a:t>
            </a:r>
            <a:r>
              <a:rPr lang="en-IN" b="1" dirty="0" err="1" smtClean="0"/>
              <a:t>a.c</a:t>
            </a:r>
            <a:r>
              <a:rPr lang="en-IN" b="1" dirty="0" smtClean="0"/>
              <a:t>. supply is cut off and the bar is at once dipped in water. </a:t>
            </a:r>
          </a:p>
          <a:p>
            <a:pPr algn="just"/>
            <a:r>
              <a:rPr lang="en-IN" dirty="0" smtClean="0"/>
              <a:t>(2) </a:t>
            </a:r>
            <a:r>
              <a:rPr lang="en-IN" b="1" dirty="0" smtClean="0"/>
              <a:t>Annealing. </a:t>
            </a:r>
            <a:r>
              <a:rPr lang="en-IN" dirty="0" smtClean="0"/>
              <a:t>Normally, annealing process takes long time resulting in scaling of the metal which is undesirable. However, in eddy-current heating, time taken is much less so that </a:t>
            </a:r>
            <a:r>
              <a:rPr lang="en-IN" b="1" dirty="0" smtClean="0"/>
              <a:t>no scale formation takes place. </a:t>
            </a:r>
          </a:p>
          <a:p>
            <a:pPr algn="just"/>
            <a:r>
              <a:rPr lang="en-IN" dirty="0" smtClean="0"/>
              <a:t>(3) </a:t>
            </a:r>
            <a:r>
              <a:rPr lang="en-IN" b="1" dirty="0" smtClean="0"/>
              <a:t>Soldering. </a:t>
            </a:r>
            <a:r>
              <a:rPr lang="en-IN" dirty="0" smtClean="0"/>
              <a:t>Eddy-current heating is economical for precise high-temperature soldering where </a:t>
            </a:r>
            <a:r>
              <a:rPr lang="en-IN" b="1" dirty="0" smtClean="0"/>
              <a:t>silver, copper and their alloys are used as solders.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304800"/>
            <a:ext cx="2912849" cy="523220"/>
          </a:xfrm>
          <a:prstGeom prst="rect">
            <a:avLst/>
          </a:prstGeom>
        </p:spPr>
        <p:txBody>
          <a:bodyPr wrap="none">
            <a:spAutoFit/>
          </a:bodyPr>
          <a:lstStyle/>
          <a:p>
            <a:r>
              <a:rPr lang="en-IN" sz="2800" b="1" dirty="0" smtClean="0"/>
              <a:t>Dielectric Heating </a:t>
            </a:r>
            <a:endParaRPr lang="en-IN" sz="2800" dirty="0"/>
          </a:p>
        </p:txBody>
      </p:sp>
      <p:sp>
        <p:nvSpPr>
          <p:cNvPr id="3" name="Rectangle 2"/>
          <p:cNvSpPr/>
          <p:nvPr/>
        </p:nvSpPr>
        <p:spPr>
          <a:xfrm>
            <a:off x="381000" y="1066800"/>
            <a:ext cx="7924800" cy="5262979"/>
          </a:xfrm>
          <a:prstGeom prst="rect">
            <a:avLst/>
          </a:prstGeom>
        </p:spPr>
        <p:txBody>
          <a:bodyPr wrap="square">
            <a:spAutoFit/>
          </a:bodyPr>
          <a:lstStyle/>
          <a:p>
            <a:pPr algn="just"/>
            <a:r>
              <a:rPr lang="en-IN" sz="2800" dirty="0" smtClean="0"/>
              <a:t>It is also called </a:t>
            </a:r>
            <a:r>
              <a:rPr lang="en-IN" sz="2800" b="1" dirty="0" smtClean="0"/>
              <a:t>high-frequency </a:t>
            </a:r>
            <a:r>
              <a:rPr lang="en-IN" sz="2800" b="1" dirty="0" err="1" smtClean="0"/>
              <a:t>capacitative</a:t>
            </a:r>
            <a:r>
              <a:rPr lang="en-IN" sz="2800" b="1" dirty="0" smtClean="0"/>
              <a:t> </a:t>
            </a:r>
            <a:r>
              <a:rPr lang="en-IN" sz="2800" dirty="0" smtClean="0"/>
              <a:t>heating and is used for heating insulators like wood, plastics and ceramics etc. which cannot be heated easily and uniformly by other methods. </a:t>
            </a:r>
          </a:p>
          <a:p>
            <a:pPr algn="just"/>
            <a:endParaRPr lang="en-IN" sz="2800" dirty="0" smtClean="0"/>
          </a:p>
          <a:p>
            <a:pPr algn="just"/>
            <a:endParaRPr lang="en-IN" sz="2800" dirty="0" smtClean="0"/>
          </a:p>
          <a:p>
            <a:pPr algn="just"/>
            <a:r>
              <a:rPr lang="en-IN" sz="2800" dirty="0" smtClean="0"/>
              <a:t>The supply frequency required for dielectric heating is between 10-50 MHz and the applied voltage is </a:t>
            </a:r>
            <a:r>
              <a:rPr lang="en-IN" sz="2800" dirty="0" err="1" smtClean="0"/>
              <a:t>upto</a:t>
            </a:r>
            <a:r>
              <a:rPr lang="en-IN" sz="2800" dirty="0" smtClean="0"/>
              <a:t> 20 kV. </a:t>
            </a:r>
          </a:p>
          <a:p>
            <a:pPr algn="just"/>
            <a:endParaRPr lang="en-IN" sz="2800" dirty="0" smtClean="0"/>
          </a:p>
          <a:p>
            <a:pPr algn="just"/>
            <a:r>
              <a:rPr lang="en-IN" sz="2800" dirty="0" smtClean="0"/>
              <a:t>The overall efficiency of dielectric heating is about 50%. </a:t>
            </a:r>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52400"/>
            <a:ext cx="8991600" cy="60198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305800" cy="6370975"/>
          </a:xfrm>
          <a:prstGeom prst="rect">
            <a:avLst/>
          </a:prstGeom>
        </p:spPr>
        <p:txBody>
          <a:bodyPr wrap="square">
            <a:spAutoFit/>
          </a:bodyPr>
          <a:lstStyle/>
          <a:p>
            <a:pPr algn="just"/>
            <a:r>
              <a:rPr lang="en-IN" sz="2400" dirty="0" smtClean="0"/>
              <a:t>When a practical capacitor is connected across an </a:t>
            </a:r>
            <a:r>
              <a:rPr lang="en-IN" sz="2400" dirty="0" err="1" smtClean="0"/>
              <a:t>a.c</a:t>
            </a:r>
            <a:r>
              <a:rPr lang="en-IN" sz="2400" dirty="0" smtClean="0"/>
              <a:t>. supply, it draws a current which leads the voltage by an angle , which is a little less than 90° or falls short of 90° by an angle δ. </a:t>
            </a:r>
            <a:endParaRPr lang="en-IN" sz="2400" dirty="0" smtClean="0"/>
          </a:p>
          <a:p>
            <a:pPr algn="just"/>
            <a:endParaRPr lang="en-IN" sz="2400" dirty="0" smtClean="0"/>
          </a:p>
          <a:p>
            <a:pPr algn="just"/>
            <a:endParaRPr lang="en-IN" sz="2400" dirty="0" smtClean="0"/>
          </a:p>
          <a:p>
            <a:pPr algn="just"/>
            <a:r>
              <a:rPr lang="en-IN" sz="2400" dirty="0" smtClean="0"/>
              <a:t>It </a:t>
            </a:r>
            <a:r>
              <a:rPr lang="en-IN" sz="2400" dirty="0" smtClean="0"/>
              <a:t>means that there is a certain component of the current which is in phase with the voltage and hence produces some loss called dielectric loss. </a:t>
            </a:r>
            <a:endParaRPr lang="en-IN" sz="2400" dirty="0" smtClean="0"/>
          </a:p>
          <a:p>
            <a:pPr algn="just"/>
            <a:endParaRPr lang="en-IN" sz="2400" dirty="0" smtClean="0"/>
          </a:p>
          <a:p>
            <a:pPr algn="just"/>
            <a:r>
              <a:rPr lang="en-IN" sz="2400" dirty="0" smtClean="0"/>
              <a:t>At </a:t>
            </a:r>
            <a:r>
              <a:rPr lang="en-IN" sz="2400" dirty="0" smtClean="0"/>
              <a:t>the normal supply frequency of 50 Hz, this loss is negligibly small but at higher frequencies of 50 MHz or so, this loss becomes so large that it is sufficient to heat the dielectric in which it takes place. </a:t>
            </a:r>
            <a:endParaRPr lang="en-IN" sz="2400" dirty="0" smtClean="0"/>
          </a:p>
          <a:p>
            <a:pPr algn="just"/>
            <a:endParaRPr lang="en-IN" sz="2400" dirty="0" smtClean="0"/>
          </a:p>
          <a:p>
            <a:pPr algn="just"/>
            <a:r>
              <a:rPr lang="en-IN" sz="2400" dirty="0" smtClean="0"/>
              <a:t>The </a:t>
            </a:r>
            <a:r>
              <a:rPr lang="en-IN" sz="2400" dirty="0" smtClean="0"/>
              <a:t>insulating material to be heated is placed between two conducting plates in order to form a parallel-plate capacitor as shown in Fig. </a:t>
            </a:r>
            <a:endParaRPr lang="en-IN"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81000"/>
            <a:ext cx="4023987" cy="769441"/>
          </a:xfrm>
          <a:prstGeom prst="rect">
            <a:avLst/>
          </a:prstGeom>
        </p:spPr>
        <p:txBody>
          <a:bodyPr wrap="none">
            <a:spAutoFit/>
          </a:bodyPr>
          <a:lstStyle/>
          <a:p>
            <a:r>
              <a:rPr lang="pl-PL" sz="4400" i="1" dirty="0" smtClean="0"/>
              <a:t>P = 2 f </a:t>
            </a:r>
            <a:r>
              <a:rPr lang="pl-PL" sz="4400" i="1" dirty="0" smtClean="0"/>
              <a:t>C</a:t>
            </a:r>
            <a:r>
              <a:rPr lang="en-US" sz="4400" i="1" dirty="0" smtClean="0"/>
              <a:t> </a:t>
            </a:r>
            <a:r>
              <a:rPr lang="pl-PL" sz="4400" i="1" dirty="0" smtClean="0"/>
              <a:t>V</a:t>
            </a:r>
            <a:r>
              <a:rPr lang="pl-PL" sz="4400" i="1" baseline="30000" dirty="0" smtClean="0"/>
              <a:t>2</a:t>
            </a:r>
            <a:r>
              <a:rPr lang="pl-PL" sz="4400" i="1" dirty="0" smtClean="0"/>
              <a:t>cos</a:t>
            </a:r>
            <a:r>
              <a:rPr lang="en-US" sz="4400" i="1" dirty="0" smtClean="0"/>
              <a:t> ɸ</a:t>
            </a:r>
            <a:r>
              <a:rPr lang="pl-PL" sz="4400" i="1" dirty="0" smtClean="0"/>
              <a:t> </a:t>
            </a:r>
            <a:endParaRPr lang="en-IN" sz="4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5113836" cy="523220"/>
          </a:xfrm>
          <a:prstGeom prst="rect">
            <a:avLst/>
          </a:prstGeom>
        </p:spPr>
        <p:txBody>
          <a:bodyPr wrap="none">
            <a:spAutoFit/>
          </a:bodyPr>
          <a:lstStyle/>
          <a:p>
            <a:r>
              <a:rPr lang="en-IN" sz="2800" b="1" dirty="0" smtClean="0"/>
              <a:t>Advantages of Dielectric Heating </a:t>
            </a:r>
            <a:endParaRPr lang="en-IN" sz="2800" b="1" dirty="0"/>
          </a:p>
        </p:txBody>
      </p:sp>
      <p:sp>
        <p:nvSpPr>
          <p:cNvPr id="3" name="Rectangle 2"/>
          <p:cNvSpPr/>
          <p:nvPr/>
        </p:nvSpPr>
        <p:spPr>
          <a:xfrm>
            <a:off x="381000" y="990600"/>
            <a:ext cx="8077200" cy="4678204"/>
          </a:xfrm>
          <a:prstGeom prst="rect">
            <a:avLst/>
          </a:prstGeom>
        </p:spPr>
        <p:txBody>
          <a:bodyPr wrap="square">
            <a:spAutoFit/>
          </a:bodyPr>
          <a:lstStyle/>
          <a:p>
            <a:endParaRPr lang="en-IN" dirty="0" smtClean="0"/>
          </a:p>
          <a:p>
            <a:r>
              <a:rPr lang="en-IN" sz="2800" dirty="0" smtClean="0"/>
              <a:t>1. Since heat is generated within the dielectric medium itself, it results in </a:t>
            </a:r>
            <a:r>
              <a:rPr lang="en-IN" sz="2800" b="1" dirty="0" smtClean="0"/>
              <a:t>uniform heating. </a:t>
            </a:r>
          </a:p>
          <a:p>
            <a:r>
              <a:rPr lang="en-IN" sz="2800" dirty="0" smtClean="0"/>
              <a:t>2. Heating becomes </a:t>
            </a:r>
            <a:r>
              <a:rPr lang="en-IN" sz="2800" b="1" dirty="0" smtClean="0"/>
              <a:t>faster with increasing frequency</a:t>
            </a:r>
            <a:r>
              <a:rPr lang="en-IN" sz="2800" dirty="0" smtClean="0"/>
              <a:t>. </a:t>
            </a:r>
          </a:p>
          <a:p>
            <a:r>
              <a:rPr lang="en-IN" sz="2800" dirty="0" smtClean="0"/>
              <a:t>3. It is the </a:t>
            </a:r>
            <a:r>
              <a:rPr lang="en-IN" sz="2800" b="1" dirty="0" smtClean="0"/>
              <a:t>only method </a:t>
            </a:r>
            <a:r>
              <a:rPr lang="en-IN" sz="2800" dirty="0" smtClean="0"/>
              <a:t>for heating </a:t>
            </a:r>
            <a:r>
              <a:rPr lang="en-IN" sz="2800" b="1" dirty="0" smtClean="0"/>
              <a:t>bad conductors of heat. </a:t>
            </a:r>
          </a:p>
          <a:p>
            <a:r>
              <a:rPr lang="en-IN" sz="2800" dirty="0" smtClean="0"/>
              <a:t>4. Since </a:t>
            </a:r>
            <a:r>
              <a:rPr lang="en-IN" sz="2800" b="1" dirty="0" smtClean="0"/>
              <a:t>no flame appears </a:t>
            </a:r>
            <a:r>
              <a:rPr lang="en-IN" sz="2800" dirty="0" smtClean="0"/>
              <a:t>in the process, inflammable articles like plastics and wooden products etc., can be heated safely. </a:t>
            </a:r>
          </a:p>
          <a:p>
            <a:r>
              <a:rPr lang="en-IN" sz="2800" dirty="0" smtClean="0"/>
              <a:t>6. Heating can be </a:t>
            </a:r>
            <a:r>
              <a:rPr lang="en-IN" sz="2800" b="1" dirty="0" smtClean="0"/>
              <a:t>stopped immediately </a:t>
            </a:r>
            <a:r>
              <a:rPr lang="en-IN" sz="2800" dirty="0" smtClean="0"/>
              <a:t>as and when desired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600200"/>
            <a:ext cx="8305800" cy="4893647"/>
          </a:xfrm>
          <a:prstGeom prst="rect">
            <a:avLst/>
          </a:prstGeom>
        </p:spPr>
        <p:txBody>
          <a:bodyPr wrap="square">
            <a:spAutoFit/>
          </a:bodyPr>
          <a:lstStyle/>
          <a:p>
            <a:pPr algn="just"/>
            <a:r>
              <a:rPr lang="en-IN" sz="2400" b="1" dirty="0" smtClean="0"/>
              <a:t>Conduction</a:t>
            </a:r>
            <a:r>
              <a:rPr lang="en-IN" sz="2400" dirty="0" smtClean="0"/>
              <a:t> is the </a:t>
            </a:r>
            <a:r>
              <a:rPr lang="en-IN" sz="2400" b="1" dirty="0" smtClean="0"/>
              <a:t>transfer</a:t>
            </a:r>
            <a:r>
              <a:rPr lang="en-IN" sz="2400" dirty="0" smtClean="0"/>
              <a:t> of </a:t>
            </a:r>
            <a:r>
              <a:rPr lang="en-IN" sz="2400" b="1" dirty="0" smtClean="0"/>
              <a:t>thermal</a:t>
            </a:r>
            <a:r>
              <a:rPr lang="en-IN" sz="2400" dirty="0" smtClean="0"/>
              <a:t> energy through direct contact. </a:t>
            </a:r>
          </a:p>
          <a:p>
            <a:pPr algn="just"/>
            <a:endParaRPr lang="en-IN" sz="2400" b="1" dirty="0" smtClean="0"/>
          </a:p>
          <a:p>
            <a:pPr algn="just"/>
            <a:endParaRPr lang="en-IN" sz="2400" b="1" dirty="0" smtClean="0"/>
          </a:p>
          <a:p>
            <a:pPr algn="just"/>
            <a:endParaRPr lang="en-IN" sz="2400" b="1" dirty="0" smtClean="0"/>
          </a:p>
          <a:p>
            <a:r>
              <a:rPr lang="en-IN" sz="2400" b="1" dirty="0" smtClean="0"/>
              <a:t>Convection</a:t>
            </a:r>
            <a:r>
              <a:rPr lang="en-IN" sz="2400" dirty="0" smtClean="0"/>
              <a:t> is the </a:t>
            </a:r>
            <a:r>
              <a:rPr lang="en-IN" sz="2400" b="1" dirty="0" smtClean="0"/>
              <a:t>transfer</a:t>
            </a:r>
            <a:r>
              <a:rPr lang="en-IN" sz="2400" dirty="0" smtClean="0"/>
              <a:t> of </a:t>
            </a:r>
            <a:r>
              <a:rPr lang="en-IN" sz="2400" b="1" dirty="0" smtClean="0"/>
              <a:t>thermal</a:t>
            </a:r>
            <a:r>
              <a:rPr lang="en-IN" sz="2400" dirty="0" smtClean="0"/>
              <a:t> energy through the movement of a liquid or gas. The rate of heat emission is given by Stefan‘s law according to which Heat  dissipated  </a:t>
            </a:r>
          </a:p>
          <a:p>
            <a:pPr algn="just"/>
            <a:endParaRPr lang="en-IN" sz="2400" b="1" dirty="0" smtClean="0"/>
          </a:p>
          <a:p>
            <a:pPr algn="just"/>
            <a:endParaRPr lang="en-IN" sz="2400" b="1" dirty="0" smtClean="0"/>
          </a:p>
          <a:p>
            <a:pPr algn="just"/>
            <a:endParaRPr lang="en-IN" sz="2400" b="1" dirty="0" smtClean="0"/>
          </a:p>
          <a:p>
            <a:pPr algn="just"/>
            <a:r>
              <a:rPr lang="en-IN" sz="2400" b="1" dirty="0" smtClean="0"/>
              <a:t>Radiation</a:t>
            </a:r>
            <a:r>
              <a:rPr lang="en-IN" sz="2400" dirty="0" smtClean="0"/>
              <a:t> is the </a:t>
            </a:r>
            <a:r>
              <a:rPr lang="en-IN" sz="2400" b="1" dirty="0" smtClean="0"/>
              <a:t>transfer</a:t>
            </a:r>
            <a:r>
              <a:rPr lang="en-IN" sz="2400" dirty="0" smtClean="0"/>
              <a:t> of </a:t>
            </a:r>
            <a:r>
              <a:rPr lang="en-IN" sz="2400" b="1" dirty="0" smtClean="0"/>
              <a:t>thermal</a:t>
            </a:r>
            <a:r>
              <a:rPr lang="en-IN" sz="2400" dirty="0" smtClean="0"/>
              <a:t> energy through </a:t>
            </a:r>
            <a:r>
              <a:rPr lang="en-IN" sz="2400" b="1" dirty="0" smtClean="0"/>
              <a:t>thermal</a:t>
            </a:r>
            <a:r>
              <a:rPr lang="en-IN" sz="2400" dirty="0" smtClean="0"/>
              <a:t> emission.</a:t>
            </a:r>
            <a:endParaRPr lang="en-IN" sz="2400" dirty="0"/>
          </a:p>
        </p:txBody>
      </p:sp>
      <p:sp>
        <p:nvSpPr>
          <p:cNvPr id="3" name="Rectangle 2"/>
          <p:cNvSpPr/>
          <p:nvPr/>
        </p:nvSpPr>
        <p:spPr>
          <a:xfrm>
            <a:off x="685800" y="0"/>
            <a:ext cx="7467600" cy="1569660"/>
          </a:xfrm>
          <a:prstGeom prst="rect">
            <a:avLst/>
          </a:prstGeom>
        </p:spPr>
        <p:txBody>
          <a:bodyPr wrap="square">
            <a:spAutoFit/>
          </a:bodyPr>
          <a:lstStyle/>
          <a:p>
            <a:r>
              <a:rPr lang="en-IN" sz="2400" b="1" dirty="0" smtClean="0"/>
              <a:t>Different Methods of Heat Transfer </a:t>
            </a:r>
          </a:p>
          <a:p>
            <a:endParaRPr lang="en-IN" sz="2400" dirty="0" smtClean="0"/>
          </a:p>
          <a:p>
            <a:r>
              <a:rPr lang="en-IN" sz="2400" dirty="0" smtClean="0"/>
              <a:t>The different methods by which heat is transferred from a hot body to a cold body are as under: </a:t>
            </a:r>
            <a:endParaRPr lang="en-IN" sz="2400" dirty="0"/>
          </a:p>
        </p:txBody>
      </p:sp>
      <p:pic>
        <p:nvPicPr>
          <p:cNvPr id="1026" name="Picture 2"/>
          <p:cNvPicPr>
            <a:picLocks noChangeAspect="1" noChangeArrowheads="1"/>
          </p:cNvPicPr>
          <p:nvPr/>
        </p:nvPicPr>
        <p:blipFill>
          <a:blip r:embed="rId2"/>
          <a:srcRect/>
          <a:stretch>
            <a:fillRect/>
          </a:stretch>
        </p:blipFill>
        <p:spPr bwMode="auto">
          <a:xfrm>
            <a:off x="2514600" y="2133600"/>
            <a:ext cx="3228975" cy="10953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990600" y="4724400"/>
            <a:ext cx="5934075" cy="795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7346"/>
            <a:ext cx="8458200" cy="6340197"/>
          </a:xfrm>
          <a:prstGeom prst="rect">
            <a:avLst/>
          </a:prstGeom>
        </p:spPr>
        <p:txBody>
          <a:bodyPr wrap="square">
            <a:spAutoFit/>
          </a:bodyPr>
          <a:lstStyle/>
          <a:p>
            <a:r>
              <a:rPr lang="en-IN" sz="3200" b="1" dirty="0" smtClean="0"/>
              <a:t>Applications of Dielectric Heating </a:t>
            </a:r>
          </a:p>
          <a:p>
            <a:r>
              <a:rPr lang="en-IN" dirty="0" smtClean="0">
                <a:latin typeface="Times New Roman" pitchFamily="18" charset="0"/>
                <a:cs typeface="Times New Roman" pitchFamily="18" charset="0"/>
              </a:rPr>
              <a:t>Since cost of dielectric heating is very high, it is employed where other methods are not possible or are too slow. Some of the applications of dielectric heating are as under: </a:t>
            </a:r>
          </a:p>
          <a:p>
            <a:endParaRPr lang="en-IN" dirty="0" smtClean="0"/>
          </a:p>
          <a:p>
            <a:pPr marL="342900" indent="-342900">
              <a:buAutoNum type="arabicPeriod"/>
            </a:pPr>
            <a:r>
              <a:rPr lang="en-IN" sz="2000" dirty="0" smtClean="0">
                <a:latin typeface="Times New Roman" pitchFamily="18" charset="0"/>
                <a:cs typeface="Times New Roman" pitchFamily="18" charset="0"/>
              </a:rPr>
              <a:t>For </a:t>
            </a:r>
            <a:r>
              <a:rPr lang="en-IN" sz="2000" b="1" dirty="0" smtClean="0">
                <a:latin typeface="Times New Roman" pitchFamily="18" charset="0"/>
                <a:cs typeface="Times New Roman" pitchFamily="18" charset="0"/>
              </a:rPr>
              <a:t>gluing of multilayer plywood </a:t>
            </a:r>
            <a:r>
              <a:rPr lang="en-IN" sz="2000" dirty="0" smtClean="0">
                <a:latin typeface="Times New Roman" pitchFamily="18" charset="0"/>
                <a:cs typeface="Times New Roman" pitchFamily="18" charset="0"/>
              </a:rPr>
              <a:t>boards. </a:t>
            </a:r>
          </a:p>
          <a:p>
            <a:pPr marL="342900" indent="-342900">
              <a:buAutoNum type="arabicPeriod"/>
            </a:pPr>
            <a:endParaRPr lang="en-IN" sz="2000" dirty="0" smtClean="0">
              <a:latin typeface="Times New Roman" pitchFamily="18" charset="0"/>
              <a:cs typeface="Times New Roman" pitchFamily="18" charset="0"/>
            </a:endParaRPr>
          </a:p>
          <a:p>
            <a:r>
              <a:rPr lang="en-IN" sz="2000" dirty="0" smtClean="0">
                <a:latin typeface="Times New Roman" pitchFamily="18" charset="0"/>
                <a:cs typeface="Times New Roman" pitchFamily="18" charset="0"/>
              </a:rPr>
              <a:t>2. For </a:t>
            </a:r>
            <a:r>
              <a:rPr lang="en-IN" sz="2000" b="1" dirty="0" smtClean="0">
                <a:latin typeface="Times New Roman" pitchFamily="18" charset="0"/>
                <a:cs typeface="Times New Roman" pitchFamily="18" charset="0"/>
              </a:rPr>
              <a:t>baking of sand cores</a:t>
            </a:r>
            <a:r>
              <a:rPr lang="en-IN" sz="2000" dirty="0" smtClean="0">
                <a:latin typeface="Times New Roman" pitchFamily="18" charset="0"/>
                <a:cs typeface="Times New Roman" pitchFamily="18" charset="0"/>
              </a:rPr>
              <a:t> which are used in the moulding process. </a:t>
            </a:r>
          </a:p>
          <a:p>
            <a:endParaRPr lang="en-IN" sz="2000" dirty="0" smtClean="0">
              <a:latin typeface="Times New Roman" pitchFamily="18" charset="0"/>
              <a:cs typeface="Times New Roman" pitchFamily="18" charset="0"/>
            </a:endParaRPr>
          </a:p>
          <a:p>
            <a:r>
              <a:rPr lang="en-IN" sz="2000" dirty="0" smtClean="0">
                <a:latin typeface="Times New Roman" pitchFamily="18" charset="0"/>
                <a:cs typeface="Times New Roman" pitchFamily="18" charset="0"/>
              </a:rPr>
              <a:t>3. For </a:t>
            </a:r>
            <a:r>
              <a:rPr lang="en-IN" sz="2000" b="1" dirty="0" smtClean="0">
                <a:latin typeface="Times New Roman" pitchFamily="18" charset="0"/>
                <a:cs typeface="Times New Roman" pitchFamily="18" charset="0"/>
              </a:rPr>
              <a:t>preheating of plastic compounds </a:t>
            </a:r>
            <a:r>
              <a:rPr lang="en-IN" sz="2000" dirty="0" smtClean="0">
                <a:latin typeface="Times New Roman" pitchFamily="18" charset="0"/>
                <a:cs typeface="Times New Roman" pitchFamily="18" charset="0"/>
              </a:rPr>
              <a:t>before sending them to the moulding section. </a:t>
            </a:r>
          </a:p>
          <a:p>
            <a:endParaRPr lang="en-IN" sz="2000" dirty="0" smtClean="0">
              <a:latin typeface="Times New Roman" pitchFamily="18" charset="0"/>
              <a:cs typeface="Times New Roman" pitchFamily="18" charset="0"/>
            </a:endParaRPr>
          </a:p>
          <a:p>
            <a:r>
              <a:rPr lang="en-IN" sz="2000" dirty="0" smtClean="0">
                <a:latin typeface="Times New Roman" pitchFamily="18" charset="0"/>
                <a:cs typeface="Times New Roman" pitchFamily="18" charset="0"/>
              </a:rPr>
              <a:t>4. For </a:t>
            </a:r>
            <a:r>
              <a:rPr lang="en-IN" sz="2000" b="1" dirty="0" smtClean="0">
                <a:latin typeface="Times New Roman" pitchFamily="18" charset="0"/>
                <a:cs typeface="Times New Roman" pitchFamily="18" charset="0"/>
              </a:rPr>
              <a:t>drying of tobacco </a:t>
            </a:r>
            <a:r>
              <a:rPr lang="en-IN" sz="2000" dirty="0" smtClean="0">
                <a:latin typeface="Times New Roman" pitchFamily="18" charset="0"/>
                <a:cs typeface="Times New Roman" pitchFamily="18" charset="0"/>
              </a:rPr>
              <a:t>after glycerine has been mixed with it for making </a:t>
            </a:r>
            <a:r>
              <a:rPr lang="en-IN" sz="2000" dirty="0" err="1" smtClean="0">
                <a:latin typeface="Times New Roman" pitchFamily="18" charset="0"/>
                <a:cs typeface="Times New Roman" pitchFamily="18" charset="0"/>
              </a:rPr>
              <a:t>cigarattes</a:t>
            </a:r>
            <a:r>
              <a:rPr lang="en-IN" sz="2000" dirty="0" smtClean="0">
                <a:latin typeface="Times New Roman" pitchFamily="18" charset="0"/>
                <a:cs typeface="Times New Roman" pitchFamily="18" charset="0"/>
              </a:rPr>
              <a:t>. </a:t>
            </a:r>
          </a:p>
          <a:p>
            <a:r>
              <a:rPr lang="en-IN" sz="2000" dirty="0" smtClean="0">
                <a:latin typeface="Times New Roman" pitchFamily="18" charset="0"/>
                <a:cs typeface="Times New Roman" pitchFamily="18" charset="0"/>
              </a:rPr>
              <a:t>5. For </a:t>
            </a:r>
            <a:r>
              <a:rPr lang="en-IN" sz="2000" b="1" dirty="0" smtClean="0">
                <a:latin typeface="Times New Roman" pitchFamily="18" charset="0"/>
                <a:cs typeface="Times New Roman" pitchFamily="18" charset="0"/>
              </a:rPr>
              <a:t>baking of biscuits and cakes </a:t>
            </a:r>
            <a:r>
              <a:rPr lang="en-IN" sz="2000" dirty="0" smtClean="0">
                <a:latin typeface="Times New Roman" pitchFamily="18" charset="0"/>
                <a:cs typeface="Times New Roman" pitchFamily="18" charset="0"/>
              </a:rPr>
              <a:t>etc. in bakeries with the help of automatic machines. </a:t>
            </a:r>
          </a:p>
          <a:p>
            <a:r>
              <a:rPr lang="en-IN" sz="2000" dirty="0" smtClean="0">
                <a:latin typeface="Times New Roman" pitchFamily="18" charset="0"/>
                <a:cs typeface="Times New Roman" pitchFamily="18" charset="0"/>
              </a:rPr>
              <a:t>6. For </a:t>
            </a:r>
            <a:r>
              <a:rPr lang="en-IN" sz="2000" b="1" dirty="0" smtClean="0">
                <a:latin typeface="Times New Roman" pitchFamily="18" charset="0"/>
                <a:cs typeface="Times New Roman" pitchFamily="18" charset="0"/>
              </a:rPr>
              <a:t>electronic sewing of plastic garments like raincoats </a:t>
            </a:r>
            <a:r>
              <a:rPr lang="en-IN" sz="2000" dirty="0" smtClean="0">
                <a:latin typeface="Times New Roman" pitchFamily="18" charset="0"/>
                <a:cs typeface="Times New Roman" pitchFamily="18" charset="0"/>
              </a:rPr>
              <a:t>etc. with the help of cold rollers fed with high-frequency supply. </a:t>
            </a:r>
          </a:p>
          <a:p>
            <a:r>
              <a:rPr lang="en-IN" sz="2000" dirty="0" smtClean="0">
                <a:latin typeface="Times New Roman" pitchFamily="18" charset="0"/>
                <a:cs typeface="Times New Roman" pitchFamily="18" charset="0"/>
              </a:rPr>
              <a:t>7. For </a:t>
            </a:r>
            <a:r>
              <a:rPr lang="en-IN" sz="2000" b="1" dirty="0" smtClean="0">
                <a:latin typeface="Times New Roman" pitchFamily="18" charset="0"/>
                <a:cs typeface="Times New Roman" pitchFamily="18" charset="0"/>
              </a:rPr>
              <a:t>dehydration of food</a:t>
            </a:r>
            <a:r>
              <a:rPr lang="en-IN" sz="2000" dirty="0" smtClean="0">
                <a:latin typeface="Times New Roman" pitchFamily="18" charset="0"/>
                <a:cs typeface="Times New Roman" pitchFamily="18" charset="0"/>
              </a:rPr>
              <a:t> which is then sealed in air-tight containers. </a:t>
            </a:r>
          </a:p>
          <a:p>
            <a:r>
              <a:rPr lang="en-IN" sz="2000" dirty="0" smtClean="0">
                <a:latin typeface="Times New Roman" pitchFamily="18" charset="0"/>
                <a:cs typeface="Times New Roman" pitchFamily="18" charset="0"/>
              </a:rPr>
              <a:t>8. For </a:t>
            </a:r>
            <a:r>
              <a:rPr lang="en-IN" sz="2000" b="1" dirty="0" smtClean="0">
                <a:latin typeface="Times New Roman" pitchFamily="18" charset="0"/>
                <a:cs typeface="Times New Roman" pitchFamily="18" charset="0"/>
              </a:rPr>
              <a:t>removal of moistures from oil emulsions. </a:t>
            </a:r>
          </a:p>
          <a:p>
            <a:r>
              <a:rPr lang="en-IN" sz="2000" dirty="0" smtClean="0">
                <a:latin typeface="Times New Roman" pitchFamily="18" charset="0"/>
                <a:cs typeface="Times New Roman" pitchFamily="18" charset="0"/>
              </a:rPr>
              <a:t>9. In </a:t>
            </a:r>
            <a:r>
              <a:rPr lang="en-IN" sz="2000" b="1" dirty="0" smtClean="0">
                <a:latin typeface="Times New Roman" pitchFamily="18" charset="0"/>
                <a:cs typeface="Times New Roman" pitchFamily="18" charset="0"/>
              </a:rPr>
              <a:t>diathermy for relieving pain in different parts of the human body.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10600" cy="6740307"/>
          </a:xfrm>
          <a:prstGeom prst="rect">
            <a:avLst/>
          </a:prstGeom>
        </p:spPr>
        <p:txBody>
          <a:bodyPr wrap="square">
            <a:spAutoFit/>
          </a:bodyPr>
          <a:lstStyle/>
          <a:p>
            <a:pPr algn="just"/>
            <a:r>
              <a:rPr lang="en-IN" sz="2400" b="1" dirty="0" smtClean="0"/>
              <a:t>Resistance Heating </a:t>
            </a:r>
          </a:p>
          <a:p>
            <a:pPr algn="just"/>
            <a:r>
              <a:rPr lang="en-IN" sz="2400" dirty="0" smtClean="0"/>
              <a:t>It is based on the </a:t>
            </a:r>
            <a:r>
              <a:rPr lang="en-IN" sz="2400" i="1" dirty="0" smtClean="0"/>
              <a:t>I</a:t>
            </a:r>
            <a:r>
              <a:rPr lang="en-IN" sz="2400" i="1" baseline="30000" dirty="0" smtClean="0"/>
              <a:t>2</a:t>
            </a:r>
            <a:r>
              <a:rPr lang="en-IN" sz="2400" i="1" dirty="0" smtClean="0"/>
              <a:t>R effect. When current is passed through a resistance element I</a:t>
            </a:r>
            <a:r>
              <a:rPr lang="en-IN" sz="2400" i="1" baseline="30000" dirty="0" smtClean="0"/>
              <a:t>2</a:t>
            </a:r>
            <a:r>
              <a:rPr lang="en-IN" sz="2400" i="1" dirty="0" smtClean="0"/>
              <a:t>R loss takes place which produces heat. </a:t>
            </a:r>
          </a:p>
          <a:p>
            <a:pPr algn="just"/>
            <a:endParaRPr lang="en-IN" sz="2400" i="1" dirty="0" smtClean="0"/>
          </a:p>
          <a:p>
            <a:pPr algn="just"/>
            <a:r>
              <a:rPr lang="en-IN" sz="2400" i="1" dirty="0" smtClean="0"/>
              <a:t>There are two methods of resistance heating. </a:t>
            </a:r>
          </a:p>
          <a:p>
            <a:pPr algn="just"/>
            <a:endParaRPr lang="en-IN" sz="2400" b="1" dirty="0" smtClean="0"/>
          </a:p>
          <a:p>
            <a:pPr algn="just"/>
            <a:r>
              <a:rPr lang="en-IN" sz="2400" b="1" dirty="0" smtClean="0"/>
              <a:t>(</a:t>
            </a:r>
            <a:r>
              <a:rPr lang="en-IN" sz="2400" b="1" i="1" dirty="0" smtClean="0"/>
              <a:t>a) Direct Resistance Heating. </a:t>
            </a:r>
            <a:r>
              <a:rPr lang="en-IN" sz="2400" dirty="0" smtClean="0"/>
              <a:t>In this method the material (or charge) to be heated is treated as a resistance and current is passed through it. The charge may be in the form of powder, small solid pieces or liquid. The two electrodes are inserted in the charge and connected to either </a:t>
            </a:r>
            <a:r>
              <a:rPr lang="en-IN" sz="2400" dirty="0" err="1" smtClean="0"/>
              <a:t>a.c</a:t>
            </a:r>
            <a:r>
              <a:rPr lang="en-IN" sz="2400" dirty="0" smtClean="0"/>
              <a:t>. or </a:t>
            </a:r>
            <a:r>
              <a:rPr lang="en-IN" sz="2400" dirty="0" err="1" smtClean="0"/>
              <a:t>d.c</a:t>
            </a:r>
            <a:r>
              <a:rPr lang="en-IN" sz="2400" dirty="0" smtClean="0"/>
              <a:t>. supply (Fig. 1). Obviously, two electrodes will be required in the case of </a:t>
            </a:r>
            <a:r>
              <a:rPr lang="en-IN" sz="2400" dirty="0" err="1" smtClean="0"/>
              <a:t>d.c</a:t>
            </a:r>
            <a:r>
              <a:rPr lang="en-IN" sz="2400" dirty="0" smtClean="0"/>
              <a:t>. or single-phase </a:t>
            </a:r>
            <a:r>
              <a:rPr lang="en-IN" sz="2400" dirty="0" err="1" smtClean="0"/>
              <a:t>a.c</a:t>
            </a:r>
            <a:r>
              <a:rPr lang="en-IN" sz="2400" dirty="0" smtClean="0"/>
              <a:t>. supply but there would be three electrodes in the case of 3-phase supply. </a:t>
            </a:r>
            <a:r>
              <a:rPr lang="en-IN" sz="2400" b="1" dirty="0" smtClean="0"/>
              <a:t>When the charge is in the form of small pieces, a powder of high resistivity material is sprinkled over the surface of the charge to avoid direct short circuit. </a:t>
            </a:r>
            <a:r>
              <a:rPr lang="en-IN" sz="2400" dirty="0" smtClean="0"/>
              <a:t>Heat is produced when current passes through it. This method of heating has high efficiency because the heat is produced in the charge itself. </a:t>
            </a:r>
            <a:endParaRPr lang="en-IN"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228600"/>
            <a:ext cx="9144000" cy="4572000"/>
          </a:xfrm>
          <a:prstGeom prst="rect">
            <a:avLst/>
          </a:prstGeom>
          <a:noFill/>
          <a:ln w="9525">
            <a:noFill/>
            <a:miter lim="800000"/>
            <a:headEnd/>
            <a:tailEnd/>
          </a:ln>
          <a:effectLst/>
        </p:spPr>
      </p:pic>
      <p:sp>
        <p:nvSpPr>
          <p:cNvPr id="3" name="Rectangle 2"/>
          <p:cNvSpPr/>
          <p:nvPr/>
        </p:nvSpPr>
        <p:spPr>
          <a:xfrm>
            <a:off x="2438400" y="5791200"/>
            <a:ext cx="3270383" cy="369332"/>
          </a:xfrm>
          <a:prstGeom prst="rect">
            <a:avLst/>
          </a:prstGeom>
        </p:spPr>
        <p:txBody>
          <a:bodyPr wrap="none">
            <a:spAutoFit/>
          </a:bodyPr>
          <a:lstStyle/>
          <a:p>
            <a:pPr algn="ctr"/>
            <a:r>
              <a:rPr lang="en-IN" b="1" dirty="0" smtClean="0"/>
              <a:t>Fig 1.  Direct Resistance Heating </a:t>
            </a:r>
            <a:endParaRPr lang="en-IN" b="1" dirty="0"/>
          </a:p>
        </p:txBody>
      </p:sp>
      <p:sp>
        <p:nvSpPr>
          <p:cNvPr id="4" name="Rectangle 3"/>
          <p:cNvSpPr/>
          <p:nvPr/>
        </p:nvSpPr>
        <p:spPr>
          <a:xfrm>
            <a:off x="533400" y="4953000"/>
            <a:ext cx="8229600" cy="707886"/>
          </a:xfrm>
          <a:prstGeom prst="rect">
            <a:avLst/>
          </a:prstGeom>
        </p:spPr>
        <p:txBody>
          <a:bodyPr wrap="square">
            <a:spAutoFit/>
          </a:bodyPr>
          <a:lstStyle/>
          <a:p>
            <a:r>
              <a:rPr lang="en-IN" sz="2000" dirty="0" smtClean="0"/>
              <a:t>Automatic stirring action is produced in the charge to be heated and no external method of stirring is required to get uniform heating.</a:t>
            </a:r>
            <a:endParaRPr lang="en-IN"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305800" cy="6124754"/>
          </a:xfrm>
          <a:prstGeom prst="rect">
            <a:avLst/>
          </a:prstGeom>
        </p:spPr>
        <p:txBody>
          <a:bodyPr wrap="square">
            <a:spAutoFit/>
          </a:bodyPr>
          <a:lstStyle/>
          <a:p>
            <a:pPr algn="just"/>
            <a:r>
              <a:rPr lang="en-IN" sz="2800" b="1" dirty="0" smtClean="0"/>
              <a:t>Indirect Resistance Heating. </a:t>
            </a:r>
            <a:r>
              <a:rPr lang="en-IN" sz="2800" dirty="0" smtClean="0"/>
              <a:t>In this method of heating, electric current is passed through a resistance element which is placed in an electric oven.</a:t>
            </a:r>
          </a:p>
          <a:p>
            <a:pPr algn="just"/>
            <a:endParaRPr lang="en-IN" sz="2800" dirty="0" smtClean="0"/>
          </a:p>
          <a:p>
            <a:pPr algn="just"/>
            <a:r>
              <a:rPr lang="en-IN" sz="2800" dirty="0" smtClean="0"/>
              <a:t> Heat produced is proportional to </a:t>
            </a:r>
            <a:r>
              <a:rPr lang="en-IN" sz="2800" i="1" dirty="0" smtClean="0"/>
              <a:t>I2R losses in the heating element. The heat so produced is delivered to the charge either by radiation or convection or by a combination of the two. </a:t>
            </a:r>
          </a:p>
          <a:p>
            <a:pPr algn="just"/>
            <a:endParaRPr lang="en-IN" sz="2800" dirty="0" smtClean="0"/>
          </a:p>
          <a:p>
            <a:pPr algn="just"/>
            <a:r>
              <a:rPr lang="en-IN" sz="2800" dirty="0" smtClean="0"/>
              <a:t>Sometimes, resistance is placed in a cylinder which is surrounded by the charge placed in the jacket as shown in the Fig 2. This arrangement provides uniform temperature. Moreover, automatic temperature control can also be provided. </a:t>
            </a:r>
            <a:endParaRPr lang="en-IN"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4400</Words>
  <Application>Microsoft Office PowerPoint</Application>
  <PresentationFormat>On-screen Show (4:3)</PresentationFormat>
  <Paragraphs>264</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EEE HOD</dc:creator>
  <cp:lastModifiedBy>EEE HOD</cp:lastModifiedBy>
  <cp:revision>94</cp:revision>
  <dcterms:created xsi:type="dcterms:W3CDTF">2006-08-16T00:00:00Z</dcterms:created>
  <dcterms:modified xsi:type="dcterms:W3CDTF">2020-02-04T07:09:43Z</dcterms:modified>
</cp:coreProperties>
</file>